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9"/>
  </p:notesMasterIdLst>
  <p:sldIdLst>
    <p:sldId id="267" r:id="rId4"/>
    <p:sldId id="266" r:id="rId5"/>
    <p:sldId id="276" r:id="rId6"/>
    <p:sldId id="277" r:id="rId7"/>
    <p:sldId id="278" r:id="rId8"/>
    <p:sldId id="256" r:id="rId9"/>
    <p:sldId id="257" r:id="rId10"/>
    <p:sldId id="258" r:id="rId11"/>
    <p:sldId id="259" r:id="rId12"/>
    <p:sldId id="260" r:id="rId13"/>
    <p:sldId id="261" r:id="rId14"/>
    <p:sldId id="262" r:id="rId15"/>
    <p:sldId id="263" r:id="rId16"/>
    <p:sldId id="264" r:id="rId17"/>
    <p:sldId id="265" r:id="rId18"/>
    <p:sldId id="270" r:id="rId19"/>
    <p:sldId id="287" r:id="rId20"/>
    <p:sldId id="288" r:id="rId21"/>
    <p:sldId id="289" r:id="rId22"/>
    <p:sldId id="290" r:id="rId23"/>
    <p:sldId id="291" r:id="rId24"/>
    <p:sldId id="268" r:id="rId25"/>
    <p:sldId id="269" r:id="rId26"/>
    <p:sldId id="271" r:id="rId27"/>
    <p:sldId id="272" r:id="rId28"/>
    <p:sldId id="273" r:id="rId29"/>
    <p:sldId id="280" r:id="rId30"/>
    <p:sldId id="281" r:id="rId31"/>
    <p:sldId id="282" r:id="rId32"/>
    <p:sldId id="283" r:id="rId33"/>
    <p:sldId id="284" r:id="rId34"/>
    <p:sldId id="285" r:id="rId35"/>
    <p:sldId id="286" r:id="rId36"/>
    <p:sldId id="274"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6699"/>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ms-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B9008B-534F-4D17-B651-1D6B8ECE7F16}" type="datetimeFigureOut">
              <a:rPr lang="ms-MY" smtClean="0"/>
              <a:pPr/>
              <a:t>13/01/2011</a:t>
            </a:fld>
            <a:endParaRPr lang="ms-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ms-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ms-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F7899-547E-4C7B-B680-736D3A74362E}" type="slidenum">
              <a:rPr lang="ms-MY" smtClean="0"/>
              <a:pPr/>
              <a:t>‹#›</a:t>
            </a:fld>
            <a:endParaRPr lang="ms-MY"/>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ms-MY" dirty="0"/>
          </a:p>
        </p:txBody>
      </p:sp>
      <p:sp>
        <p:nvSpPr>
          <p:cNvPr id="4" name="Slide Number Placeholder 3"/>
          <p:cNvSpPr>
            <a:spLocks noGrp="1"/>
          </p:cNvSpPr>
          <p:nvPr>
            <p:ph type="sldNum" sz="quarter" idx="10"/>
          </p:nvPr>
        </p:nvSpPr>
        <p:spPr/>
        <p:txBody>
          <a:bodyPr/>
          <a:lstStyle/>
          <a:p>
            <a:fld id="{036F7899-547E-4C7B-B680-736D3A74362E}" type="slidenum">
              <a:rPr lang="ms-MY" smtClean="0"/>
              <a:pPr/>
              <a:t>29</a:t>
            </a:fld>
            <a:endParaRPr lang="ms-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FFC46DC-E7FB-461B-8EBC-9853DCE20D44}" type="slidenum">
              <a:rPr lang="ms-MY" smtClean="0"/>
              <a:pPr/>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FFC46DC-E7FB-461B-8EBC-9853DCE20D44}" type="slidenum">
              <a:rPr lang="ms-MY" smtClean="0"/>
              <a:pPr/>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FFC46DC-E7FB-461B-8EBC-9853DCE20D44}" type="slidenum">
              <a:rPr lang="ms-MY" smtClean="0"/>
              <a:pPr/>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19" name="Footer Placeholder 18"/>
          <p:cNvSpPr>
            <a:spLocks noGrp="1"/>
          </p:cNvSpPr>
          <p:nvPr>
            <p:ph type="ftr" sz="quarter" idx="11"/>
          </p:nvPr>
        </p:nvSpPr>
        <p:spPr/>
        <p:txBody>
          <a:bodyPr/>
          <a:lstStyle/>
          <a:p>
            <a:endParaRPr lang="ms-MY"/>
          </a:p>
        </p:txBody>
      </p:sp>
      <p:sp>
        <p:nvSpPr>
          <p:cNvPr id="27" name="Slide Number Placeholder 26"/>
          <p:cNvSpPr>
            <a:spLocks noGrp="1"/>
          </p:cNvSpPr>
          <p:nvPr>
            <p:ph type="sldNum" sz="quarter" idx="12"/>
          </p:nvPr>
        </p:nvSpPr>
        <p:spPr/>
        <p:txBody>
          <a:bodyPr/>
          <a:lstStyle/>
          <a:p>
            <a:fld id="{FFFC46DC-E7FB-461B-8EBC-9853DCE20D44}" type="slidenum">
              <a:rPr lang="ms-MY" smtClean="0"/>
              <a:pPr/>
              <a:t>‹#›</a:t>
            </a:fld>
            <a:endParaRPr lang="ms-MY"/>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FFC46DC-E7FB-461B-8EBC-9853DCE20D44}" type="slidenum">
              <a:rPr lang="ms-MY" smtClean="0"/>
              <a:pPr/>
              <a:t>‹#›</a:t>
            </a:fld>
            <a:endParaRPr lang="ms-MY"/>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FFC46DC-E7FB-461B-8EBC-9853DCE20D44}" type="slidenum">
              <a:rPr lang="ms-MY" smtClean="0"/>
              <a:pPr/>
              <a:t>‹#›</a:t>
            </a:fld>
            <a:endParaRPr lang="ms-MY"/>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FFC46DC-E7FB-461B-8EBC-9853DCE20D44}" type="slidenum">
              <a:rPr lang="ms-MY" smtClean="0"/>
              <a:pPr/>
              <a:t>‹#›</a:t>
            </a:fld>
            <a:endParaRPr lang="ms-MY"/>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FFFC46DC-E7FB-461B-8EBC-9853DCE20D44}" type="slidenum">
              <a:rPr lang="ms-MY" smtClean="0"/>
              <a:pPr/>
              <a:t>‹#›</a:t>
            </a:fld>
            <a:endParaRPr lang="ms-MY"/>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FFFC46DC-E7FB-461B-8EBC-9853DCE20D44}" type="slidenum">
              <a:rPr lang="ms-MY" smtClean="0"/>
              <a:pPr/>
              <a:t>‹#›</a:t>
            </a:fld>
            <a:endParaRPr lang="ms-MY"/>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FFFC46DC-E7FB-461B-8EBC-9853DCE20D44}" type="slidenum">
              <a:rPr lang="ms-MY" smtClean="0"/>
              <a:pPr/>
              <a:t>‹#›</a:t>
            </a:fld>
            <a:endParaRPr lang="ms-MY"/>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FFC46DC-E7FB-461B-8EBC-9853DCE20D44}" type="slidenum">
              <a:rPr lang="ms-MY" smtClean="0"/>
              <a:pPr/>
              <a:t>‹#›</a:t>
            </a:fld>
            <a:endParaRPr lang="ms-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FFC46DC-E7FB-461B-8EBC-9853DCE20D44}" type="slidenum">
              <a:rPr lang="ms-MY" smtClean="0"/>
              <a:pPr/>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a:xfrm>
            <a:off x="8077200" y="6356350"/>
            <a:ext cx="609600" cy="365125"/>
          </a:xfrm>
        </p:spPr>
        <p:txBody>
          <a:bodyPr/>
          <a:lstStyle/>
          <a:p>
            <a:fld id="{FFFC46DC-E7FB-461B-8EBC-9853DCE20D44}" type="slidenum">
              <a:rPr lang="ms-MY" smtClean="0"/>
              <a:pPr/>
              <a:t>‹#›</a:t>
            </a:fld>
            <a:endParaRPr lang="ms-MY"/>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FFC46DC-E7FB-461B-8EBC-9853DCE20D44}" type="slidenum">
              <a:rPr lang="ms-MY" smtClean="0"/>
              <a:pPr/>
              <a:t>‹#›</a:t>
            </a:fld>
            <a:endParaRPr lang="ms-MY"/>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FFC46DC-E7FB-461B-8EBC-9853DCE20D44}" type="slidenum">
              <a:rPr lang="ms-MY" smtClean="0"/>
              <a:pPr/>
              <a:t>‹#›</a:t>
            </a:fld>
            <a:endParaRPr lang="ms-MY"/>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pPr/>
              <a:t>1/13/2011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pPr/>
              <a:t>1/13/2011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pPr/>
              <a:t>1/13/2011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FFC46DC-E7FB-461B-8EBC-9853DCE20D44}" type="slidenum">
              <a:rPr lang="ms-MY" smtClean="0"/>
              <a:pPr/>
              <a:t>‹#›</a:t>
            </a:fld>
            <a:endParaRPr lang="ms-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FFC46DC-E7FB-461B-8EBC-9853DCE20D44}" type="slidenum">
              <a:rPr lang="ms-MY" smtClean="0"/>
              <a:pPr/>
              <a:t>‹#›</a:t>
            </a:fld>
            <a:endParaRPr lang="ms-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FFFC46DC-E7FB-461B-8EBC-9853DCE20D44}" type="slidenum">
              <a:rPr lang="ms-MY" smtClean="0"/>
              <a:pPr/>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FFFC46DC-E7FB-461B-8EBC-9853DCE20D44}" type="slidenum">
              <a:rPr lang="ms-MY" smtClean="0"/>
              <a:pPr/>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FFFC46DC-E7FB-461B-8EBC-9853DCE20D44}" type="slidenum">
              <a:rPr lang="ms-MY" smtClean="0"/>
              <a:pPr/>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FFC46DC-E7FB-461B-8EBC-9853DCE20D44}" type="slidenum">
              <a:rPr lang="ms-MY" smtClean="0"/>
              <a:pPr/>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B49944-8B06-42E8-8D55-6BF0CDB8FEF0}" type="datetimeFigureOut">
              <a:rPr lang="ms-MY" smtClean="0"/>
              <a:pPr/>
              <a:t>13/01/2011</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FFC46DC-E7FB-461B-8EBC-9853DCE20D44}" type="slidenum">
              <a:rPr lang="ms-MY" smtClean="0"/>
              <a:pPr/>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49944-8B06-42E8-8D55-6BF0CDB8FEF0}" type="datetimeFigureOut">
              <a:rPr lang="ms-MY" smtClean="0"/>
              <a:pPr/>
              <a:t>13/01/2011</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C46DC-E7FB-461B-8EBC-9853DCE20D44}" type="slidenum">
              <a:rPr lang="ms-MY" smtClean="0"/>
              <a:pPr/>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B49944-8B06-42E8-8D55-6BF0CDB8FEF0}" type="datetimeFigureOut">
              <a:rPr lang="ms-MY" smtClean="0"/>
              <a:pPr/>
              <a:t>13/01/2011</a:t>
            </a:fld>
            <a:endParaRPr lang="ms-MY"/>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ms-MY"/>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FFC46DC-E7FB-461B-8EBC-9853DCE20D44}" type="slidenum">
              <a:rPr lang="ms-MY" smtClean="0"/>
              <a:pPr/>
              <a:t>‹#›</a:t>
            </a:fld>
            <a:endParaRPr lang="ms-MY"/>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pPr/>
              <a:t>1/13/2011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676400" y="1981200"/>
            <a:ext cx="3124200" cy="461665"/>
          </a:xfrm>
          <a:prstGeom prst="rect">
            <a:avLst/>
          </a:prstGeom>
        </p:spPr>
        <p:txBody>
          <a:bodyPr wrap="square">
            <a:spAutoFit/>
          </a:bodyPr>
          <a:lstStyle/>
          <a:p>
            <a:pPr fontAlgn="auto">
              <a:spcBef>
                <a:spcPts val="0"/>
              </a:spcBef>
              <a:spcAft>
                <a:spcPts val="0"/>
              </a:spcAft>
              <a:defRPr/>
            </a:pPr>
            <a:r>
              <a:rPr lang="en-US" sz="2400" dirty="0" err="1" smtClean="0">
                <a:ln w="18415" cmpd="sng">
                  <a:solidFill>
                    <a:srgbClr val="FFFFFF"/>
                  </a:solidFill>
                  <a:prstDash val="solid"/>
                </a:ln>
                <a:solidFill>
                  <a:srgbClr val="FFFF00"/>
                </a:solidFill>
                <a:effectLst>
                  <a:glow rad="139700">
                    <a:srgbClr val="FF0000">
                      <a:alpha val="40000"/>
                    </a:srgbClr>
                  </a:glow>
                  <a:outerShdw blurRad="63500" dir="3600000" algn="tl" rotWithShape="0">
                    <a:srgbClr val="000000">
                      <a:alpha val="70000"/>
                    </a:srgbClr>
                  </a:outerShdw>
                </a:effectLst>
                <a:latin typeface="+mj-lt"/>
                <a:cs typeface="+mn-cs"/>
              </a:rPr>
              <a:t>Khutbah</a:t>
            </a:r>
            <a:r>
              <a:rPr lang="en-US" sz="2400" dirty="0" smtClean="0">
                <a:ln w="18415" cmpd="sng">
                  <a:solidFill>
                    <a:srgbClr val="FFFFFF"/>
                  </a:solidFill>
                  <a:prstDash val="solid"/>
                </a:ln>
                <a:solidFill>
                  <a:srgbClr val="FFFF00"/>
                </a:solidFill>
                <a:effectLst>
                  <a:glow rad="139700">
                    <a:srgbClr val="FF0000">
                      <a:alpha val="40000"/>
                    </a:srgbClr>
                  </a:glow>
                  <a:outerShdw blurRad="63500" dir="3600000" algn="tl" rotWithShape="0">
                    <a:srgbClr val="000000">
                      <a:alpha val="70000"/>
                    </a:srgbClr>
                  </a:outerShdw>
                </a:effectLst>
                <a:latin typeface="+mj-lt"/>
                <a:cs typeface="+mn-cs"/>
              </a:rPr>
              <a:t> Multimedia</a:t>
            </a:r>
            <a:endParaRPr lang="en-US" sz="2400" dirty="0">
              <a:ln w="18415" cmpd="sng">
                <a:solidFill>
                  <a:srgbClr val="FFFFFF"/>
                </a:solidFill>
                <a:prstDash val="solid"/>
              </a:ln>
              <a:solidFill>
                <a:srgbClr val="FFFF00"/>
              </a:solidFill>
              <a:effectLst>
                <a:glow rad="139700">
                  <a:srgbClr val="FF0000">
                    <a:alpha val="40000"/>
                  </a:srgbClr>
                </a:glow>
                <a:outerShdw blurRad="63500" dir="3600000" algn="tl" rotWithShape="0">
                  <a:srgbClr val="000000">
                    <a:alpha val="70000"/>
                  </a:srgbClr>
                </a:outerShdw>
              </a:effectLst>
              <a:latin typeface="+mj-lt"/>
              <a:cs typeface="+mn-cs"/>
            </a:endParaRPr>
          </a:p>
        </p:txBody>
      </p:sp>
      <p:sp>
        <p:nvSpPr>
          <p:cNvPr id="6" name="Rectangle 5"/>
          <p:cNvSpPr/>
          <p:nvPr/>
        </p:nvSpPr>
        <p:spPr>
          <a:xfrm>
            <a:off x="1676400" y="2290465"/>
            <a:ext cx="7162800" cy="1938992"/>
          </a:xfrm>
          <a:prstGeom prst="rect">
            <a:avLst/>
          </a:prstGeom>
          <a:noFill/>
          <a:effectLst>
            <a:innerShdw blurRad="114300">
              <a:prstClr val="black"/>
            </a:innerShdw>
          </a:effectLst>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4763"/>
            <a:r>
              <a:rPr lang="en-US" sz="6000" b="1" dirty="0" smtClean="0">
                <a:ln w="50800"/>
                <a:solidFill>
                  <a:schemeClr val="bg1">
                    <a:shade val="50000"/>
                  </a:schemeClr>
                </a:solidFill>
                <a:effectLst>
                  <a:glow rad="101600">
                    <a:srgbClr val="FFFF00">
                      <a:alpha val="60000"/>
                    </a:srgbClr>
                  </a:glow>
                </a:effectLst>
                <a:latin typeface="Eras Bold ITC" pitchFamily="34" charset="0"/>
              </a:rPr>
              <a:t>KESEJAGATAN TAKWA</a:t>
            </a:r>
            <a:endParaRPr lang="en-US" sz="6000" b="1" dirty="0">
              <a:ln w="50800"/>
              <a:solidFill>
                <a:schemeClr val="bg1">
                  <a:shade val="50000"/>
                </a:schemeClr>
              </a:solidFill>
              <a:effectLst>
                <a:glow rad="101600">
                  <a:srgbClr val="FFFF00">
                    <a:alpha val="60000"/>
                  </a:srgbClr>
                </a:glow>
              </a:effectLst>
              <a:latin typeface="Eras Bold ITC" pitchFamily="34" charset="0"/>
            </a:endParaRPr>
          </a:p>
        </p:txBody>
      </p:sp>
      <p:sp>
        <p:nvSpPr>
          <p:cNvPr id="7" name="Rectangle 6"/>
          <p:cNvSpPr/>
          <p:nvPr/>
        </p:nvSpPr>
        <p:spPr>
          <a:xfrm>
            <a:off x="1766918" y="2428868"/>
            <a:ext cx="7162800" cy="1938992"/>
          </a:xfrm>
          <a:prstGeom prst="rect">
            <a:avLst/>
          </a:prstGeom>
          <a:noFill/>
          <a:effectLst>
            <a:innerShdw blurRad="114300">
              <a:prstClr val="black"/>
            </a:innerShdw>
          </a:effectLst>
        </p:spPr>
        <p:txBody>
          <a:bodyPr wrap="square" lIns="91440" tIns="45720" rIns="91440" bIns="45720">
            <a:spAutoFit/>
            <a:scene3d>
              <a:camera prst="orthographicFront"/>
              <a:lightRig rig="threePt" dir="t"/>
            </a:scene3d>
            <a:sp3d extrusionH="57150">
              <a:bevelT w="38100" h="38100"/>
            </a:sp3d>
          </a:bodyPr>
          <a:lstStyle/>
          <a:p>
            <a:pPr marL="4763"/>
            <a:r>
              <a:rPr lang="en-US" sz="6000" dirty="0" smtClean="0">
                <a:ln w="18415" cmpd="sng">
                  <a:solidFill>
                    <a:schemeClr val="accent6">
                      <a:lumMod val="50000"/>
                    </a:schemeClr>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60000" endA="900" endPos="60000" dist="60007" dir="5400000" sy="-100000" algn="bl" rotWithShape="0"/>
                </a:effectLst>
                <a:latin typeface="Eras Bold ITC" pitchFamily="34" charset="0"/>
              </a:rPr>
              <a:t>KESEJAGATAN TAKWA</a:t>
            </a:r>
            <a:endParaRPr lang="en-US" sz="6000" dirty="0">
              <a:ln w="18415" cmpd="sng">
                <a:solidFill>
                  <a:schemeClr val="accent6">
                    <a:lumMod val="50000"/>
                  </a:schemeClr>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60000" endA="900" endPos="60000" dist="60007" dir="5400000" sy="-100000" algn="bl" rotWithShape="0"/>
              </a:effectLst>
              <a:latin typeface="Eras Bold IT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52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par>
                          <p:cTn id="16" fill="hold">
                            <p:stCondLst>
                              <p:cond delay="10200"/>
                            </p:stCondLst>
                            <p:childTnLst>
                              <p:par>
                                <p:cTn id="17" presetID="45" presetClass="entr" presetSubtype="0" fill="hold" grpId="0" nodeType="after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85852" y="428604"/>
            <a:ext cx="6643734"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TAQWA </a:t>
            </a: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Pedoman</a:t>
            </a:r>
            <a:endParaRPr lang="ms-MY" sz="4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ound Same Side Corner Rectangle 10"/>
          <p:cNvSpPr/>
          <p:nvPr/>
        </p:nvSpPr>
        <p:spPr>
          <a:xfrm>
            <a:off x="2371716" y="2443162"/>
            <a:ext cx="1771656" cy="914400"/>
          </a:xfrm>
          <a:prstGeom prst="round2SameRect">
            <a:avLst/>
          </a:prstGeom>
          <a:solidFill>
            <a:schemeClr val="accent6">
              <a:lumMod val="50000"/>
            </a:schemeClr>
          </a:solidFill>
          <a:ln w="57150">
            <a:solidFill>
              <a:schemeClr val="accent5"/>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Suami</a:t>
            </a:r>
            <a:endParaRPr lang="ms-MY" sz="20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Round Same Side Corner Rectangle 11"/>
          <p:cNvSpPr/>
          <p:nvPr/>
        </p:nvSpPr>
        <p:spPr>
          <a:xfrm>
            <a:off x="428596" y="2443162"/>
            <a:ext cx="1771656" cy="914400"/>
          </a:xfrm>
          <a:prstGeom prst="round2SameRect">
            <a:avLst/>
          </a:prstGeom>
          <a:solidFill>
            <a:schemeClr val="accent6">
              <a:lumMod val="50000"/>
            </a:schemeClr>
          </a:solidFill>
          <a:ln w="57150">
            <a:solidFill>
              <a:schemeClr val="accent5"/>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Ayah</a:t>
            </a:r>
            <a:endParaRPr lang="ms-MY" sz="20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3" name="Round Same Side Corner Rectangle 12"/>
          <p:cNvSpPr/>
          <p:nvPr/>
        </p:nvSpPr>
        <p:spPr>
          <a:xfrm>
            <a:off x="6657996" y="2443162"/>
            <a:ext cx="1771656" cy="914400"/>
          </a:xfrm>
          <a:prstGeom prst="round2SameRect">
            <a:avLst/>
          </a:prstGeom>
          <a:solidFill>
            <a:schemeClr val="accent6">
              <a:lumMod val="50000"/>
            </a:schemeClr>
          </a:solidFill>
          <a:ln w="57150">
            <a:solidFill>
              <a:schemeClr val="accent5"/>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Pegawai</a:t>
            </a:r>
            <a:endParaRPr lang="ms-MY" sz="20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4" name="Round Same Side Corner Rectangle 13"/>
          <p:cNvSpPr/>
          <p:nvPr/>
        </p:nvSpPr>
        <p:spPr>
          <a:xfrm>
            <a:off x="4714876" y="2443162"/>
            <a:ext cx="1771656" cy="914400"/>
          </a:xfrm>
          <a:prstGeom prst="round2SameRect">
            <a:avLst/>
          </a:prstGeom>
          <a:solidFill>
            <a:schemeClr val="accent6">
              <a:lumMod val="50000"/>
            </a:schemeClr>
          </a:solidFill>
          <a:ln w="57150">
            <a:solidFill>
              <a:schemeClr val="accent5"/>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Pengarah</a:t>
            </a:r>
            <a:endParaRPr lang="ms-MY" sz="20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5" name="Round Same Side Corner Rectangle 14"/>
          <p:cNvSpPr/>
          <p:nvPr/>
        </p:nvSpPr>
        <p:spPr>
          <a:xfrm>
            <a:off x="2371716" y="3729046"/>
            <a:ext cx="1771656" cy="914400"/>
          </a:xfrm>
          <a:prstGeom prst="round2SameRect">
            <a:avLst/>
          </a:prstGeom>
          <a:solidFill>
            <a:schemeClr val="accent6">
              <a:lumMod val="50000"/>
            </a:schemeClr>
          </a:solidFill>
          <a:ln w="57150">
            <a:solidFill>
              <a:schemeClr val="accent5"/>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Hakim</a:t>
            </a:r>
            <a:endParaRPr lang="ms-MY" sz="20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6" name="Round Same Side Corner Rectangle 15"/>
          <p:cNvSpPr/>
          <p:nvPr/>
        </p:nvSpPr>
        <p:spPr>
          <a:xfrm>
            <a:off x="428596" y="3729046"/>
            <a:ext cx="1771656" cy="914400"/>
          </a:xfrm>
          <a:prstGeom prst="round2SameRect">
            <a:avLst/>
          </a:prstGeom>
          <a:solidFill>
            <a:schemeClr val="accent6">
              <a:lumMod val="50000"/>
            </a:schemeClr>
          </a:solidFill>
          <a:ln w="57150">
            <a:solidFill>
              <a:schemeClr val="accent5"/>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Kerani</a:t>
            </a:r>
            <a:endParaRPr lang="ms-MY" sz="20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7" name="Round Same Side Corner Rectangle 16"/>
          <p:cNvSpPr/>
          <p:nvPr/>
        </p:nvSpPr>
        <p:spPr>
          <a:xfrm>
            <a:off x="6657996" y="3729046"/>
            <a:ext cx="1771656" cy="914400"/>
          </a:xfrm>
          <a:prstGeom prst="round2SameRect">
            <a:avLst/>
          </a:prstGeom>
          <a:solidFill>
            <a:schemeClr val="accent6">
              <a:lumMod val="50000"/>
            </a:schemeClr>
          </a:solidFill>
          <a:ln w="57150">
            <a:solidFill>
              <a:schemeClr val="accent5"/>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0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Bawahan</a:t>
            </a:r>
            <a:endParaRPr lang="ms-MY" sz="20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8" name="Round Same Side Corner Rectangle 17"/>
          <p:cNvSpPr/>
          <p:nvPr/>
        </p:nvSpPr>
        <p:spPr>
          <a:xfrm>
            <a:off x="4714876" y="3729046"/>
            <a:ext cx="1771656" cy="914400"/>
          </a:xfrm>
          <a:prstGeom prst="round2SameRect">
            <a:avLst/>
          </a:prstGeom>
          <a:solidFill>
            <a:schemeClr val="accent6">
              <a:lumMod val="50000"/>
            </a:schemeClr>
          </a:solidFill>
          <a:ln w="57150">
            <a:solidFill>
              <a:schemeClr val="accent5"/>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Pemimpin</a:t>
            </a:r>
            <a:endParaRPr lang="ms-MY" sz="20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9" name="Round Same Side Corner Rectangle 18"/>
          <p:cNvSpPr/>
          <p:nvPr/>
        </p:nvSpPr>
        <p:spPr>
          <a:xfrm>
            <a:off x="428596" y="4857760"/>
            <a:ext cx="1771656" cy="914400"/>
          </a:xfrm>
          <a:prstGeom prst="round2SameRect">
            <a:avLst/>
          </a:prstGeom>
          <a:solidFill>
            <a:schemeClr val="accent6">
              <a:lumMod val="50000"/>
            </a:schemeClr>
          </a:solidFill>
          <a:ln w="57150">
            <a:solidFill>
              <a:schemeClr val="accent5"/>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Belia-beliawanis</a:t>
            </a:r>
            <a:endParaRPr lang="ms-MY" sz="20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0" name="Round Same Side Corner Rectangle 19"/>
          <p:cNvSpPr/>
          <p:nvPr/>
        </p:nvSpPr>
        <p:spPr>
          <a:xfrm>
            <a:off x="6657996" y="4857760"/>
            <a:ext cx="1771656" cy="914400"/>
          </a:xfrm>
          <a:prstGeom prst="round2SameRect">
            <a:avLst/>
          </a:prstGeom>
          <a:solidFill>
            <a:schemeClr val="accent6">
              <a:lumMod val="50000"/>
            </a:schemeClr>
          </a:solidFill>
          <a:ln w="57150">
            <a:solidFill>
              <a:schemeClr val="accent5"/>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0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Atasan</a:t>
            </a:r>
            <a:endParaRPr lang="ms-MY" sz="20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2" name="Snip Same Side Corner Rectangle 21"/>
          <p:cNvSpPr/>
          <p:nvPr/>
        </p:nvSpPr>
        <p:spPr>
          <a:xfrm>
            <a:off x="2357422" y="5000636"/>
            <a:ext cx="4214842" cy="1714512"/>
          </a:xfrm>
          <a:prstGeom prst="snip2SameRect">
            <a:avLst/>
          </a:prstGeom>
          <a:solidFill>
            <a:srgbClr val="FFFF00"/>
          </a:solidFill>
          <a:ln w="57150">
            <a:solidFill>
              <a:schemeClr val="accent5"/>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Pastikan</a:t>
            </a:r>
            <a:r>
              <a:rPr lang="en-US" sz="23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a:t>
            </a:r>
            <a:r>
              <a:rPr lang="en-US" sz="23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slam </a:t>
            </a:r>
            <a:r>
              <a:rPr lang="en-US" sz="23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3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teras</a:t>
            </a:r>
            <a:r>
              <a:rPr lang="en-US" sz="23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3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semua</a:t>
            </a:r>
            <a:r>
              <a:rPr lang="en-US" sz="23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tindakan</a:t>
            </a:r>
            <a:r>
              <a:rPr lang="en-US" sz="23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kelakuan</a:t>
            </a:r>
            <a:r>
              <a:rPr lang="en-US" sz="23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sikap</a:t>
            </a:r>
            <a:endParaRPr lang="ms-MY" sz="23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3" name="Striped Right Arrow 22"/>
          <p:cNvSpPr/>
          <p:nvPr/>
        </p:nvSpPr>
        <p:spPr>
          <a:xfrm rot="16200000">
            <a:off x="3964777" y="-1821693"/>
            <a:ext cx="928694" cy="7286676"/>
          </a:xfrm>
          <a:prstGeom prst="stripedRightArrow">
            <a:avLst>
              <a:gd name="adj1" fmla="val 50000"/>
              <a:gd name="adj2" fmla="val 84375"/>
            </a:avLst>
          </a:prstGeom>
          <a:solidFill>
            <a:srgbClr val="FFFF00"/>
          </a:solidFill>
          <a:ln w="57150">
            <a:solidFill>
              <a:schemeClr val="accent5"/>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n>
                <a:solidFill>
                  <a:schemeClr val="tx1"/>
                </a:solidFill>
              </a:ln>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14414" y="285728"/>
            <a:ext cx="6643734"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Amat</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Mendukacitakan</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Kita</a:t>
            </a:r>
            <a:endParaRPr lang="ms-MY" sz="4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714348" y="1357298"/>
            <a:ext cx="7643866" cy="1128714"/>
          </a:xfrm>
          <a:prstGeom prst="roundRect">
            <a:avLst/>
          </a:prstGeom>
          <a:solidFill>
            <a:schemeClr val="tx2">
              <a:lumMod val="60000"/>
              <a:lumOff val="40000"/>
            </a:schemeClr>
          </a:solidFill>
          <a:ln w="5715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mengamalkan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ajaran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Islam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hanya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masjid</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rumah</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sahaja</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1500166" y="4500570"/>
            <a:ext cx="7286676" cy="1428760"/>
          </a:xfrm>
          <a:prstGeom prst="rect">
            <a:avLst/>
          </a:prstGeom>
          <a:solidFill>
            <a:schemeClr val="accent4">
              <a:lumMod val="75000"/>
            </a:schemeClr>
          </a:solidFill>
          <a:ln w="5715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Berlakunya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gejala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sosial</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pecah</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amanah</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penyelewengan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rasuah</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ponteng</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kerja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kerja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sambil</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lewa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dll</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Curved Right Arrow 8"/>
          <p:cNvSpPr/>
          <p:nvPr/>
        </p:nvSpPr>
        <p:spPr>
          <a:xfrm rot="1593775">
            <a:off x="103026" y="2813855"/>
            <a:ext cx="1999646" cy="2530454"/>
          </a:xfrm>
          <a:prstGeom prst="curvedRightArrow">
            <a:avLst/>
          </a:prstGeom>
          <a:solidFill>
            <a:schemeClr val="tx2">
              <a:lumMod val="60000"/>
              <a:lumOff val="40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n>
                <a:solidFill>
                  <a:schemeClr val="tx1"/>
                </a:solidFill>
              </a:ln>
              <a:solidFill>
                <a:schemeClr val="tx1"/>
              </a:solidFill>
              <a:effectLst>
                <a:glow rad="101600">
                  <a:schemeClr val="tx1">
                    <a:alpha val="60000"/>
                  </a:schemeClr>
                </a:glow>
              </a:effectLst>
            </a:endParaRPr>
          </a:p>
        </p:txBody>
      </p:sp>
      <p:sp>
        <p:nvSpPr>
          <p:cNvPr id="7" name="Rounded Rectangle 6"/>
          <p:cNvSpPr/>
          <p:nvPr/>
        </p:nvSpPr>
        <p:spPr>
          <a:xfrm>
            <a:off x="785786" y="2714620"/>
            <a:ext cx="7572428" cy="1500198"/>
          </a:xfrm>
          <a:prstGeom prst="roundRect">
            <a:avLst/>
          </a:prstGeom>
          <a:solidFill>
            <a:schemeClr val="bg2">
              <a:lumMod val="10000"/>
            </a:schemeClr>
          </a:solidFill>
          <a:ln w="5715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beramal</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ajaran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Islam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pekerja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pegawai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pemimpin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masyarakat</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14414" y="285728"/>
            <a:ext cx="6643734"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Hayati</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Secara</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Jama’i</a:t>
            </a:r>
            <a:endParaRPr lang="ms-MY" sz="4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143108" y="1214422"/>
            <a:ext cx="4572032" cy="1214446"/>
          </a:xfrm>
          <a:prstGeom prst="rect">
            <a:avLst/>
          </a:prstGeom>
          <a:gradFill flip="none" rotWithShape="1">
            <a:gsLst>
              <a:gs pos="0">
                <a:srgbClr val="FF6699">
                  <a:shade val="30000"/>
                  <a:satMod val="115000"/>
                </a:srgbClr>
              </a:gs>
              <a:gs pos="50000">
                <a:srgbClr val="FF6699">
                  <a:shade val="67500"/>
                  <a:satMod val="115000"/>
                </a:srgbClr>
              </a:gs>
              <a:gs pos="100000">
                <a:srgbClr val="FF6699">
                  <a:shade val="100000"/>
                  <a:satMod val="115000"/>
                </a:srgbClr>
              </a:gs>
            </a:gsLst>
            <a:lin ang="10800000" scaled="1"/>
            <a:tileRect/>
          </a:gradFill>
          <a:ln w="57150">
            <a:solidFill>
              <a:srgbClr val="7030A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Semua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pihak</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agensi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bertaqwa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Bent-Up Arrow 8"/>
          <p:cNvSpPr/>
          <p:nvPr/>
        </p:nvSpPr>
        <p:spPr>
          <a:xfrm rot="10800000">
            <a:off x="571473" y="1428736"/>
            <a:ext cx="1564772" cy="1160148"/>
          </a:xfrm>
          <a:prstGeom prst="bentUpArrow">
            <a:avLst>
              <a:gd name="adj1" fmla="val 42157"/>
              <a:gd name="adj2" fmla="val 50000"/>
              <a:gd name="adj3" fmla="val 50000"/>
            </a:avLst>
          </a:prstGeom>
          <a:solidFill>
            <a:srgbClr val="FFFF00"/>
          </a:solidFill>
          <a:ln w="57150">
            <a:solidFill>
              <a:srgbClr val="7030A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n>
                <a:solidFill>
                  <a:schemeClr val="tx1"/>
                </a:solidFill>
              </a:ln>
              <a:effectLst>
                <a:glow rad="101600">
                  <a:schemeClr val="tx1">
                    <a:alpha val="60000"/>
                  </a:schemeClr>
                </a:glow>
              </a:effectLst>
            </a:endParaRPr>
          </a:p>
        </p:txBody>
      </p:sp>
      <p:sp>
        <p:nvSpPr>
          <p:cNvPr id="15" name="Frame 14"/>
          <p:cNvSpPr/>
          <p:nvPr/>
        </p:nvSpPr>
        <p:spPr>
          <a:xfrm>
            <a:off x="1928794" y="2928934"/>
            <a:ext cx="4857784" cy="3214710"/>
          </a:xfrm>
          <a:prstGeom prst="frame">
            <a:avLst>
              <a:gd name="adj1" fmla="val 5344"/>
            </a:avLst>
          </a:prstGeom>
          <a:solidFill>
            <a:srgbClr val="FFFF00"/>
          </a:solidFill>
          <a:ln w="57150">
            <a:solidFill>
              <a:srgbClr val="7030A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n>
                <a:solidFill>
                  <a:schemeClr val="tx1"/>
                </a:solidFill>
              </a:ln>
              <a:solidFill>
                <a:schemeClr val="tx1"/>
              </a:solidFill>
              <a:effectLst>
                <a:glow rad="101600">
                  <a:schemeClr val="tx1">
                    <a:alpha val="60000"/>
                  </a:schemeClr>
                </a:glow>
              </a:effectLst>
            </a:endParaRPr>
          </a:p>
        </p:txBody>
      </p:sp>
      <p:sp>
        <p:nvSpPr>
          <p:cNvPr id="6" name="Rectangle 5"/>
          <p:cNvSpPr/>
          <p:nvPr/>
        </p:nvSpPr>
        <p:spPr>
          <a:xfrm>
            <a:off x="214282" y="2714620"/>
            <a:ext cx="4572032" cy="1285884"/>
          </a:xfrm>
          <a:prstGeom prst="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5400000" scaled="1"/>
            <a:tileRect/>
          </a:gradFill>
          <a:ln w="57150">
            <a:solidFill>
              <a:srgbClr val="7030A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Individu</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dikepung</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taqwa</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ounded Rectangle 9"/>
          <p:cNvSpPr/>
          <p:nvPr/>
        </p:nvSpPr>
        <p:spPr>
          <a:xfrm>
            <a:off x="5357818" y="2857496"/>
            <a:ext cx="3500462" cy="714380"/>
          </a:xfrm>
          <a:prstGeom prst="round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81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chemeClr val="tx1"/>
                  </a:solidFill>
                </a:ln>
                <a:effectLst>
                  <a:glow rad="101600">
                    <a:schemeClr val="tx1">
                      <a:alpha val="60000"/>
                    </a:schemeClr>
                  </a:glow>
                </a:effectLst>
                <a:latin typeface="Arial Black" pitchFamily="34" charset="0"/>
              </a:rPr>
              <a:t>Sepakat</a:t>
            </a:r>
            <a:r>
              <a:rPr lang="en-US" sz="2000" dirty="0" smtClean="0">
                <a:ln>
                  <a:solidFill>
                    <a:schemeClr val="tx1"/>
                  </a:solidFill>
                </a:ln>
                <a:effectLst>
                  <a:glow rad="101600">
                    <a:schemeClr val="tx1">
                      <a:alpha val="60000"/>
                    </a:schemeClr>
                  </a:glow>
                </a:effectLst>
                <a:latin typeface="Arial Black" pitchFamily="34" charset="0"/>
              </a:rPr>
              <a:t> </a:t>
            </a:r>
            <a:r>
              <a:rPr lang="en-US" sz="2000" dirty="0" err="1" smtClean="0">
                <a:ln>
                  <a:solidFill>
                    <a:schemeClr val="tx1"/>
                  </a:solidFill>
                </a:ln>
                <a:effectLst>
                  <a:glow rad="101600">
                    <a:schemeClr val="tx1">
                      <a:alpha val="60000"/>
                    </a:schemeClr>
                  </a:glow>
                </a:effectLst>
                <a:latin typeface="Arial Black" pitchFamily="34" charset="0"/>
              </a:rPr>
              <a:t>majukan</a:t>
            </a:r>
            <a:r>
              <a:rPr lang="en-US" sz="2000" dirty="0" smtClean="0">
                <a:ln>
                  <a:solidFill>
                    <a:schemeClr val="tx1"/>
                  </a:solidFill>
                </a:ln>
                <a:effectLst>
                  <a:glow rad="101600">
                    <a:schemeClr val="tx1">
                      <a:alpha val="60000"/>
                    </a:schemeClr>
                  </a:glow>
                </a:effectLst>
                <a:latin typeface="Arial Black" pitchFamily="34" charset="0"/>
              </a:rPr>
              <a:t> </a:t>
            </a:r>
            <a:r>
              <a:rPr lang="en-US" sz="2000" dirty="0" err="1" smtClean="0">
                <a:ln>
                  <a:solidFill>
                    <a:schemeClr val="tx1"/>
                  </a:solidFill>
                </a:ln>
                <a:effectLst>
                  <a:glow rad="101600">
                    <a:schemeClr val="tx1">
                      <a:alpha val="60000"/>
                    </a:schemeClr>
                  </a:glow>
                </a:effectLst>
                <a:latin typeface="Arial Black" pitchFamily="34" charset="0"/>
              </a:rPr>
              <a:t>kampung</a:t>
            </a:r>
            <a:endParaRPr lang="ms-MY" sz="2000" dirty="0">
              <a:ln>
                <a:solidFill>
                  <a:schemeClr val="tx1"/>
                </a:solidFill>
              </a:ln>
              <a:effectLst>
                <a:glow rad="101600">
                  <a:schemeClr val="tx1">
                    <a:alpha val="60000"/>
                  </a:schemeClr>
                </a:glow>
              </a:effectLst>
              <a:latin typeface="Arial Black" pitchFamily="34" charset="0"/>
            </a:endParaRPr>
          </a:p>
        </p:txBody>
      </p:sp>
      <p:sp>
        <p:nvSpPr>
          <p:cNvPr id="11" name="Rounded Rectangle 10"/>
          <p:cNvSpPr/>
          <p:nvPr/>
        </p:nvSpPr>
        <p:spPr>
          <a:xfrm>
            <a:off x="5357818" y="3943360"/>
            <a:ext cx="3500462" cy="700086"/>
          </a:xfrm>
          <a:prstGeom prst="round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81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chemeClr val="tx1"/>
                  </a:solidFill>
                </a:ln>
                <a:effectLst>
                  <a:glow rad="101600">
                    <a:schemeClr val="tx1">
                      <a:alpha val="60000"/>
                    </a:schemeClr>
                  </a:glow>
                </a:effectLst>
                <a:latin typeface="Arial Black" pitchFamily="34" charset="0"/>
              </a:rPr>
              <a:t>Sayang</a:t>
            </a:r>
            <a:r>
              <a:rPr lang="en-US" sz="2000" dirty="0" smtClean="0">
                <a:ln>
                  <a:solidFill>
                    <a:schemeClr val="tx1"/>
                  </a:solidFill>
                </a:ln>
                <a:effectLst>
                  <a:glow rad="101600">
                    <a:schemeClr val="tx1">
                      <a:alpha val="60000"/>
                    </a:schemeClr>
                  </a:glow>
                </a:effectLst>
                <a:latin typeface="Arial Black" pitchFamily="34" charset="0"/>
              </a:rPr>
              <a:t> </a:t>
            </a:r>
            <a:r>
              <a:rPr lang="en-US" sz="2000" dirty="0" err="1" smtClean="0">
                <a:ln>
                  <a:solidFill>
                    <a:schemeClr val="tx1"/>
                  </a:solidFill>
                </a:ln>
                <a:effectLst>
                  <a:glow rad="101600">
                    <a:schemeClr val="tx1">
                      <a:alpha val="60000"/>
                    </a:schemeClr>
                  </a:glow>
                </a:effectLst>
                <a:latin typeface="Arial Black" pitchFamily="34" charset="0"/>
              </a:rPr>
              <a:t>menyayangi</a:t>
            </a:r>
            <a:endParaRPr lang="ms-MY" sz="2000" dirty="0">
              <a:ln>
                <a:solidFill>
                  <a:schemeClr val="tx1"/>
                </a:solidFill>
              </a:ln>
              <a:effectLst>
                <a:glow rad="101600">
                  <a:schemeClr val="tx1">
                    <a:alpha val="60000"/>
                  </a:schemeClr>
                </a:glow>
              </a:effectLst>
              <a:latin typeface="Arial Black" pitchFamily="34" charset="0"/>
            </a:endParaRPr>
          </a:p>
        </p:txBody>
      </p:sp>
      <p:sp>
        <p:nvSpPr>
          <p:cNvPr id="12" name="Rounded Rectangle 11"/>
          <p:cNvSpPr/>
          <p:nvPr/>
        </p:nvSpPr>
        <p:spPr>
          <a:xfrm>
            <a:off x="5357818" y="4872054"/>
            <a:ext cx="3500462" cy="700086"/>
          </a:xfrm>
          <a:prstGeom prst="round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81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chemeClr val="tx1"/>
                  </a:solidFill>
                </a:ln>
                <a:effectLst>
                  <a:glow rad="101600">
                    <a:schemeClr val="tx1">
                      <a:alpha val="60000"/>
                    </a:schemeClr>
                  </a:glow>
                </a:effectLst>
                <a:latin typeface="Arial Black" pitchFamily="34" charset="0"/>
              </a:rPr>
              <a:t>Hormat</a:t>
            </a:r>
            <a:r>
              <a:rPr lang="en-US" sz="2000" dirty="0" smtClean="0">
                <a:ln>
                  <a:solidFill>
                    <a:schemeClr val="tx1"/>
                  </a:solidFill>
                </a:ln>
                <a:effectLst>
                  <a:glow rad="101600">
                    <a:schemeClr val="tx1">
                      <a:alpha val="60000"/>
                    </a:schemeClr>
                  </a:glow>
                </a:effectLst>
                <a:latin typeface="Arial Black" pitchFamily="34" charset="0"/>
              </a:rPr>
              <a:t> </a:t>
            </a:r>
            <a:r>
              <a:rPr lang="en-US" sz="2000" dirty="0" err="1" smtClean="0">
                <a:ln>
                  <a:solidFill>
                    <a:schemeClr val="tx1"/>
                  </a:solidFill>
                </a:ln>
                <a:effectLst>
                  <a:glow rad="101600">
                    <a:schemeClr val="tx1">
                      <a:alpha val="60000"/>
                    </a:schemeClr>
                  </a:glow>
                </a:effectLst>
                <a:latin typeface="Arial Black" pitchFamily="34" charset="0"/>
              </a:rPr>
              <a:t>menghormati</a:t>
            </a:r>
            <a:endParaRPr lang="ms-MY" sz="2000" dirty="0">
              <a:ln>
                <a:solidFill>
                  <a:schemeClr val="tx1"/>
                </a:solidFill>
              </a:ln>
              <a:effectLst>
                <a:glow rad="101600">
                  <a:schemeClr val="tx1">
                    <a:alpha val="60000"/>
                  </a:schemeClr>
                </a:glow>
              </a:effectLst>
              <a:latin typeface="Arial Black" pitchFamily="34" charset="0"/>
            </a:endParaRPr>
          </a:p>
        </p:txBody>
      </p:sp>
      <p:sp>
        <p:nvSpPr>
          <p:cNvPr id="13" name="Rounded Rectangle 12"/>
          <p:cNvSpPr/>
          <p:nvPr/>
        </p:nvSpPr>
        <p:spPr>
          <a:xfrm>
            <a:off x="285720" y="4357694"/>
            <a:ext cx="4500594" cy="785818"/>
          </a:xfrm>
          <a:prstGeom prst="round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81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chemeClr val="tx1"/>
                  </a:solidFill>
                </a:ln>
                <a:effectLst>
                  <a:glow rad="101600">
                    <a:schemeClr val="tx1">
                      <a:alpha val="60000"/>
                    </a:schemeClr>
                  </a:glow>
                </a:effectLst>
                <a:latin typeface="Arial Black" pitchFamily="34" charset="0"/>
              </a:rPr>
              <a:t>Semangat</a:t>
            </a:r>
            <a:r>
              <a:rPr lang="en-US" sz="2000" dirty="0" smtClean="0">
                <a:ln>
                  <a:solidFill>
                    <a:schemeClr val="tx1"/>
                  </a:solidFill>
                </a:ln>
                <a:effectLst>
                  <a:glow rad="101600">
                    <a:schemeClr val="tx1">
                      <a:alpha val="60000"/>
                    </a:schemeClr>
                  </a:glow>
                </a:effectLst>
                <a:latin typeface="Arial Black" pitchFamily="34" charset="0"/>
              </a:rPr>
              <a:t>  </a:t>
            </a:r>
            <a:r>
              <a:rPr lang="en-US" sz="2000" dirty="0" err="1" smtClean="0">
                <a:ln>
                  <a:solidFill>
                    <a:schemeClr val="tx1"/>
                  </a:solidFill>
                </a:ln>
                <a:effectLst>
                  <a:glow rad="101600">
                    <a:schemeClr val="tx1">
                      <a:alpha val="60000"/>
                    </a:schemeClr>
                  </a:glow>
                </a:effectLst>
                <a:latin typeface="Arial Black" pitchFamily="34" charset="0"/>
              </a:rPr>
              <a:t>kejiranan</a:t>
            </a:r>
            <a:r>
              <a:rPr lang="en-US" sz="2000" dirty="0" smtClean="0">
                <a:ln>
                  <a:solidFill>
                    <a:schemeClr val="tx1"/>
                  </a:solidFill>
                </a:ln>
                <a:effectLst>
                  <a:glow rad="101600">
                    <a:schemeClr val="tx1">
                      <a:alpha val="60000"/>
                    </a:schemeClr>
                  </a:glow>
                </a:effectLst>
                <a:latin typeface="Arial Black" pitchFamily="34" charset="0"/>
              </a:rPr>
              <a:t> </a:t>
            </a:r>
            <a:r>
              <a:rPr lang="en-US" sz="2000" dirty="0" err="1" smtClean="0">
                <a:ln>
                  <a:solidFill>
                    <a:schemeClr val="tx1"/>
                  </a:solidFill>
                </a:ln>
                <a:effectLst>
                  <a:glow rad="101600">
                    <a:schemeClr val="tx1">
                      <a:alpha val="60000"/>
                    </a:schemeClr>
                  </a:glow>
                </a:effectLst>
                <a:latin typeface="Arial Black" pitchFamily="34" charset="0"/>
              </a:rPr>
              <a:t>tidak</a:t>
            </a:r>
            <a:r>
              <a:rPr lang="en-US" sz="2000" dirty="0" smtClean="0">
                <a:ln>
                  <a:solidFill>
                    <a:schemeClr val="tx1"/>
                  </a:solidFill>
                </a:ln>
                <a:effectLst>
                  <a:glow rad="101600">
                    <a:schemeClr val="tx1">
                      <a:alpha val="60000"/>
                    </a:schemeClr>
                  </a:glow>
                </a:effectLst>
                <a:latin typeface="Arial Black" pitchFamily="34" charset="0"/>
              </a:rPr>
              <a:t> </a:t>
            </a:r>
            <a:r>
              <a:rPr lang="en-US" sz="2000" dirty="0" err="1" smtClean="0">
                <a:ln>
                  <a:solidFill>
                    <a:schemeClr val="tx1"/>
                  </a:solidFill>
                </a:ln>
                <a:effectLst>
                  <a:glow rad="101600">
                    <a:schemeClr val="tx1">
                      <a:alpha val="60000"/>
                    </a:schemeClr>
                  </a:glow>
                </a:effectLst>
                <a:latin typeface="Arial Black" pitchFamily="34" charset="0"/>
              </a:rPr>
              <a:t>diabai</a:t>
            </a:r>
            <a:endParaRPr lang="ms-MY" sz="2000" dirty="0">
              <a:ln>
                <a:solidFill>
                  <a:schemeClr val="tx1"/>
                </a:solidFill>
              </a:ln>
              <a:effectLst>
                <a:glow rad="101600">
                  <a:schemeClr val="tx1">
                    <a:alpha val="60000"/>
                  </a:schemeClr>
                </a:glow>
              </a:effectLst>
              <a:latin typeface="Arial Black" pitchFamily="34" charset="0"/>
            </a:endParaRPr>
          </a:p>
        </p:txBody>
      </p:sp>
      <p:sp>
        <p:nvSpPr>
          <p:cNvPr id="14" name="Rounded Rectangle 13"/>
          <p:cNvSpPr/>
          <p:nvPr/>
        </p:nvSpPr>
        <p:spPr>
          <a:xfrm>
            <a:off x="285720" y="5572140"/>
            <a:ext cx="4500594" cy="785818"/>
          </a:xfrm>
          <a:prstGeom prst="round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81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chemeClr val="tx1"/>
                  </a:solidFill>
                </a:ln>
                <a:effectLst>
                  <a:glow rad="101600">
                    <a:schemeClr val="tx1">
                      <a:alpha val="60000"/>
                    </a:schemeClr>
                  </a:glow>
                </a:effectLst>
                <a:latin typeface="Arial Black" pitchFamily="34" charset="0"/>
              </a:rPr>
              <a:t>Amar</a:t>
            </a:r>
            <a:r>
              <a:rPr lang="en-US" sz="2000" dirty="0" smtClean="0">
                <a:ln>
                  <a:solidFill>
                    <a:schemeClr val="tx1"/>
                  </a:solidFill>
                </a:ln>
                <a:effectLst>
                  <a:glow rad="101600">
                    <a:schemeClr val="tx1">
                      <a:alpha val="60000"/>
                    </a:schemeClr>
                  </a:glow>
                </a:effectLst>
                <a:latin typeface="Arial Black" pitchFamily="34" charset="0"/>
              </a:rPr>
              <a:t> </a:t>
            </a:r>
            <a:r>
              <a:rPr lang="en-US" sz="2000" dirty="0" err="1" smtClean="0">
                <a:ln>
                  <a:solidFill>
                    <a:schemeClr val="tx1"/>
                  </a:solidFill>
                </a:ln>
                <a:effectLst>
                  <a:glow rad="101600">
                    <a:schemeClr val="tx1">
                      <a:alpha val="60000"/>
                    </a:schemeClr>
                  </a:glow>
                </a:effectLst>
                <a:latin typeface="Arial Black" pitchFamily="34" charset="0"/>
              </a:rPr>
              <a:t>makruf</a:t>
            </a:r>
            <a:r>
              <a:rPr lang="en-US" sz="2000" dirty="0" smtClean="0">
                <a:ln>
                  <a:solidFill>
                    <a:schemeClr val="tx1"/>
                  </a:solidFill>
                </a:ln>
                <a:effectLst>
                  <a:glow rad="101600">
                    <a:schemeClr val="tx1">
                      <a:alpha val="60000"/>
                    </a:schemeClr>
                  </a:glow>
                </a:effectLst>
                <a:latin typeface="Arial Black" pitchFamily="34" charset="0"/>
              </a:rPr>
              <a:t> /</a:t>
            </a:r>
            <a:r>
              <a:rPr lang="en-US" sz="2000" dirty="0" err="1" smtClean="0">
                <a:ln>
                  <a:solidFill>
                    <a:schemeClr val="tx1"/>
                  </a:solidFill>
                </a:ln>
                <a:effectLst>
                  <a:glow rad="101600">
                    <a:schemeClr val="tx1">
                      <a:alpha val="60000"/>
                    </a:schemeClr>
                  </a:glow>
                </a:effectLst>
                <a:latin typeface="Arial Black" pitchFamily="34" charset="0"/>
              </a:rPr>
              <a:t>nahi</a:t>
            </a:r>
            <a:r>
              <a:rPr lang="en-US" sz="2000" dirty="0" smtClean="0">
                <a:ln>
                  <a:solidFill>
                    <a:schemeClr val="tx1"/>
                  </a:solidFill>
                </a:ln>
                <a:effectLst>
                  <a:glow rad="101600">
                    <a:schemeClr val="tx1">
                      <a:alpha val="60000"/>
                    </a:schemeClr>
                  </a:glow>
                </a:effectLst>
                <a:latin typeface="Arial Black" pitchFamily="34" charset="0"/>
              </a:rPr>
              <a:t> </a:t>
            </a:r>
            <a:r>
              <a:rPr lang="en-US" sz="2000" dirty="0" err="1" smtClean="0">
                <a:ln>
                  <a:solidFill>
                    <a:schemeClr val="tx1"/>
                  </a:solidFill>
                </a:ln>
                <a:effectLst>
                  <a:glow rad="101600">
                    <a:schemeClr val="tx1">
                      <a:alpha val="60000"/>
                    </a:schemeClr>
                  </a:glow>
                </a:effectLst>
                <a:latin typeface="Arial Black" pitchFamily="34" charset="0"/>
              </a:rPr>
              <a:t>mungkar</a:t>
            </a:r>
            <a:r>
              <a:rPr lang="en-US" sz="2000" dirty="0" smtClean="0">
                <a:ln>
                  <a:solidFill>
                    <a:schemeClr val="tx1"/>
                  </a:solidFill>
                </a:ln>
                <a:effectLst>
                  <a:glow rad="101600">
                    <a:schemeClr val="tx1">
                      <a:alpha val="60000"/>
                    </a:schemeClr>
                  </a:glow>
                </a:effectLst>
                <a:latin typeface="Arial Black" pitchFamily="34" charset="0"/>
              </a:rPr>
              <a:t> </a:t>
            </a:r>
            <a:r>
              <a:rPr lang="en-US" sz="2000" dirty="0" err="1" smtClean="0">
                <a:ln>
                  <a:solidFill>
                    <a:schemeClr val="tx1"/>
                  </a:solidFill>
                </a:ln>
                <a:effectLst>
                  <a:glow rad="101600">
                    <a:schemeClr val="tx1">
                      <a:alpha val="60000"/>
                    </a:schemeClr>
                  </a:glow>
                </a:effectLst>
                <a:latin typeface="Arial Black" pitchFamily="34" charset="0"/>
              </a:rPr>
              <a:t>segar</a:t>
            </a:r>
            <a:r>
              <a:rPr lang="en-US" sz="2000" dirty="0" smtClean="0">
                <a:ln>
                  <a:solidFill>
                    <a:schemeClr val="tx1"/>
                  </a:solidFill>
                </a:ln>
                <a:effectLst>
                  <a:glow rad="101600">
                    <a:schemeClr val="tx1">
                      <a:alpha val="60000"/>
                    </a:schemeClr>
                  </a:glow>
                </a:effectLst>
                <a:latin typeface="Arial Black" pitchFamily="34" charset="0"/>
              </a:rPr>
              <a:t> </a:t>
            </a:r>
            <a:r>
              <a:rPr lang="en-US" sz="2000" dirty="0" err="1" smtClean="0">
                <a:ln>
                  <a:solidFill>
                    <a:schemeClr val="tx1"/>
                  </a:solidFill>
                </a:ln>
                <a:effectLst>
                  <a:glow rad="101600">
                    <a:schemeClr val="tx1">
                      <a:alpha val="60000"/>
                    </a:schemeClr>
                  </a:glow>
                </a:effectLst>
                <a:latin typeface="Arial Black" pitchFamily="34" charset="0"/>
              </a:rPr>
              <a:t>diamal</a:t>
            </a:r>
            <a:endParaRPr lang="ms-MY" sz="2000" dirty="0">
              <a:ln>
                <a:solidFill>
                  <a:schemeClr val="tx1"/>
                </a:solidFill>
              </a:ln>
              <a:effectLst>
                <a:glow rad="101600">
                  <a:schemeClr val="tx1">
                    <a:alpha val="60000"/>
                  </a:schemeClr>
                </a:glow>
              </a:effectLst>
              <a:latin typeface="Arial Black" pitchFamily="34" charset="0"/>
            </a:endParaRPr>
          </a:p>
        </p:txBody>
      </p:sp>
      <p:sp>
        <p:nvSpPr>
          <p:cNvPr id="17" name="Rounded Rectangle 16"/>
          <p:cNvSpPr/>
          <p:nvPr/>
        </p:nvSpPr>
        <p:spPr>
          <a:xfrm>
            <a:off x="5357818" y="5800748"/>
            <a:ext cx="3500462" cy="700086"/>
          </a:xfrm>
          <a:prstGeom prst="round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81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chemeClr val="tx1"/>
                  </a:solidFill>
                </a:ln>
                <a:effectLst>
                  <a:glow rad="101600">
                    <a:schemeClr val="tx1">
                      <a:alpha val="60000"/>
                    </a:schemeClr>
                  </a:glow>
                </a:effectLst>
                <a:latin typeface="Arial Black" pitchFamily="34" charset="0"/>
              </a:rPr>
              <a:t>Perpaduan</a:t>
            </a:r>
            <a:r>
              <a:rPr lang="en-US" sz="2000" dirty="0" smtClean="0">
                <a:ln>
                  <a:solidFill>
                    <a:schemeClr val="tx1"/>
                  </a:solidFill>
                </a:ln>
                <a:effectLst>
                  <a:glow rad="101600">
                    <a:schemeClr val="tx1">
                      <a:alpha val="60000"/>
                    </a:schemeClr>
                  </a:glow>
                </a:effectLst>
                <a:latin typeface="Arial Black" pitchFamily="34" charset="0"/>
              </a:rPr>
              <a:t> </a:t>
            </a:r>
            <a:r>
              <a:rPr lang="en-US" sz="2000" dirty="0" err="1" smtClean="0">
                <a:ln>
                  <a:solidFill>
                    <a:schemeClr val="tx1"/>
                  </a:solidFill>
                </a:ln>
                <a:effectLst>
                  <a:glow rad="101600">
                    <a:schemeClr val="tx1">
                      <a:alpha val="60000"/>
                    </a:schemeClr>
                  </a:glow>
                </a:effectLst>
                <a:latin typeface="Arial Black" pitchFamily="34" charset="0"/>
              </a:rPr>
              <a:t>disuburkan</a:t>
            </a:r>
            <a:endParaRPr lang="ms-MY" sz="2000" dirty="0">
              <a:ln>
                <a:solidFill>
                  <a:schemeClr val="tx1"/>
                </a:solidFill>
              </a:ln>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1406" y="357166"/>
            <a:ext cx="8858280"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Gambaran</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Suasana</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Bandar-</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bandar</a:t>
            </a:r>
            <a:endParaRPr lang="ms-MY" sz="36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231933" y="3000372"/>
            <a:ext cx="4214842" cy="1343028"/>
          </a:xfrm>
          <a:prstGeom prst="roundRect">
            <a:avLst/>
          </a:prstGeom>
          <a:solidFill>
            <a:srgbClr val="7030A0"/>
          </a:soli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Makmurkannya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syiar</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Islam</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4661089" y="4729178"/>
            <a:ext cx="4214842" cy="1343028"/>
          </a:xfrm>
          <a:prstGeom prst="roundRect">
            <a:avLst/>
          </a:prstGeom>
          <a:solidFill>
            <a:srgbClr val="7030A0"/>
          </a:soli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kotorkannya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hiburan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melampau</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ounded Rectangle 7"/>
          <p:cNvSpPr/>
          <p:nvPr/>
        </p:nvSpPr>
        <p:spPr>
          <a:xfrm>
            <a:off x="214282" y="4714884"/>
            <a:ext cx="4214842" cy="1343028"/>
          </a:xfrm>
          <a:prstGeom prst="roundRect">
            <a:avLst/>
          </a:prstGeom>
          <a:gradFill flip="none" rotWithShape="1">
            <a:gsLst>
              <a:gs pos="0">
                <a:srgbClr val="FF6699">
                  <a:shade val="30000"/>
                  <a:satMod val="115000"/>
                </a:srgbClr>
              </a:gs>
              <a:gs pos="50000">
                <a:srgbClr val="FF6699">
                  <a:shade val="67500"/>
                  <a:satMod val="115000"/>
                </a:srgbClr>
              </a:gs>
              <a:gs pos="100000">
                <a:srgbClr val="FF6699">
                  <a:shade val="100000"/>
                  <a:satMod val="115000"/>
                </a:srgbClr>
              </a:gs>
            </a:gsLst>
            <a:lin ang="8100000" scaled="1"/>
            <a:tileRect/>
          </a:gra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menodainya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aktiviti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budaya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songsang</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ounded Rectangle 8"/>
          <p:cNvSpPr/>
          <p:nvPr/>
        </p:nvSpPr>
        <p:spPr>
          <a:xfrm>
            <a:off x="4643438" y="3014666"/>
            <a:ext cx="4214842" cy="1343028"/>
          </a:xfrm>
          <a:prstGeom prst="roundRect">
            <a:avLst/>
          </a:prstGeom>
          <a:gradFill flip="none" rotWithShape="1">
            <a:gsLst>
              <a:gs pos="0">
                <a:srgbClr val="FF6699">
                  <a:shade val="30000"/>
                  <a:satMod val="115000"/>
                </a:srgbClr>
              </a:gs>
              <a:gs pos="50000">
                <a:srgbClr val="FF6699">
                  <a:shade val="67500"/>
                  <a:satMod val="115000"/>
                </a:srgbClr>
              </a:gs>
              <a:gs pos="100000">
                <a:srgbClr val="FF6699">
                  <a:shade val="100000"/>
                  <a:satMod val="115000"/>
                </a:srgbClr>
              </a:gs>
            </a:gsLst>
            <a:lin ang="8100000" scaled="1"/>
            <a:tileRect/>
          </a:gra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Peka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kesopanan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kesusilaan</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Down Arrow Callout 10"/>
          <p:cNvSpPr/>
          <p:nvPr/>
        </p:nvSpPr>
        <p:spPr>
          <a:xfrm>
            <a:off x="607052" y="1428736"/>
            <a:ext cx="7858180" cy="1714512"/>
          </a:xfrm>
          <a:prstGeom prst="downArrowCallout">
            <a:avLst>
              <a:gd name="adj1" fmla="val 163038"/>
              <a:gd name="adj2" fmla="val 202129"/>
              <a:gd name="adj3" fmla="val 25000"/>
              <a:gd name="adj4" fmla="val 51772"/>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16200000" scaled="1"/>
            <a:tileRect/>
          </a:gra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Penghuninya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Taat</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Taala</a:t>
            </a:r>
            <a:endParaRPr lang="ms-MY" sz="28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357166"/>
            <a:ext cx="8858280"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Gambaran</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Suasana</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Sebuah</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Negara</a:t>
            </a:r>
            <a:endParaRPr lang="ms-MY" sz="36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357158" y="3014666"/>
            <a:ext cx="3071834" cy="914400"/>
          </a:xfrm>
          <a:prstGeom prst="rect">
            <a:avLst/>
          </a:prstGeom>
          <a:solidFill>
            <a:srgbClr val="FF0000"/>
          </a:soli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effectLst>
                <a:latin typeface="Arial Black" pitchFamily="34" charset="0"/>
              </a:rPr>
              <a:t>Pemimpin</a:t>
            </a:r>
            <a:endParaRPr lang="ms-MY" sz="2400" dirty="0">
              <a:ln>
                <a:solidFill>
                  <a:schemeClr val="tx1"/>
                </a:solidFill>
              </a:ln>
              <a:effectLst>
                <a:glow rad="101600">
                  <a:schemeClr val="tx1">
                    <a:alpha val="60000"/>
                  </a:schemeClr>
                </a:glow>
              </a:effectLst>
              <a:latin typeface="Arial Black" pitchFamily="34" charset="0"/>
            </a:endParaRPr>
          </a:p>
        </p:txBody>
      </p:sp>
      <p:sp>
        <p:nvSpPr>
          <p:cNvPr id="7" name="Rectangle 6"/>
          <p:cNvSpPr/>
          <p:nvPr/>
        </p:nvSpPr>
        <p:spPr>
          <a:xfrm>
            <a:off x="357158" y="5443558"/>
            <a:ext cx="3071834" cy="914400"/>
          </a:xfrm>
          <a:prstGeom prst="rect">
            <a:avLst/>
          </a:prstGeom>
          <a:solidFill>
            <a:srgbClr val="00B050"/>
          </a:soli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effectLst>
                <a:latin typeface="Arial Black" pitchFamily="34" charset="0"/>
              </a:rPr>
              <a:t>Masyarakat</a:t>
            </a:r>
            <a:r>
              <a:rPr lang="en-US" sz="2400" dirty="0" smtClean="0">
                <a:ln>
                  <a:solidFill>
                    <a:schemeClr val="tx1"/>
                  </a:solidFill>
                </a:ln>
                <a:effectLst>
                  <a:glow rad="101600">
                    <a:schemeClr val="tx1">
                      <a:alpha val="60000"/>
                    </a:schemeClr>
                  </a:glow>
                </a:effectLst>
                <a:latin typeface="Arial Black" pitchFamily="34" charset="0"/>
              </a:rPr>
              <a:t> </a:t>
            </a:r>
            <a:endParaRPr lang="en-US" sz="2400" dirty="0" smtClean="0">
              <a:ln>
                <a:solidFill>
                  <a:schemeClr val="tx1"/>
                </a:solidFill>
              </a:ln>
              <a:effectLst>
                <a:glow rad="101600">
                  <a:schemeClr val="tx1">
                    <a:alpha val="60000"/>
                  </a:schemeClr>
                </a:glow>
              </a:effectLst>
              <a:latin typeface="Arial Black" pitchFamily="34" charset="0"/>
            </a:endParaRPr>
          </a:p>
          <a:p>
            <a:pPr algn="ctr"/>
            <a:r>
              <a:rPr lang="en-US" sz="2400" dirty="0" err="1" smtClean="0">
                <a:ln>
                  <a:solidFill>
                    <a:schemeClr val="tx1"/>
                  </a:solidFill>
                </a:ln>
                <a:effectLst>
                  <a:glow rad="101600">
                    <a:schemeClr val="tx1">
                      <a:alpha val="60000"/>
                    </a:schemeClr>
                  </a:glow>
                </a:effectLst>
                <a:latin typeface="Arial Black" pitchFamily="34" charset="0"/>
              </a:rPr>
              <a:t>akar</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umbi</a:t>
            </a:r>
            <a:endParaRPr lang="ms-MY" sz="2400" dirty="0">
              <a:ln>
                <a:solidFill>
                  <a:schemeClr val="tx1"/>
                </a:solidFill>
              </a:ln>
              <a:effectLst>
                <a:glow rad="101600">
                  <a:schemeClr val="tx1">
                    <a:alpha val="60000"/>
                  </a:schemeClr>
                </a:glow>
              </a:effectLst>
              <a:latin typeface="Arial Black" pitchFamily="34" charset="0"/>
            </a:endParaRPr>
          </a:p>
        </p:txBody>
      </p:sp>
      <p:sp>
        <p:nvSpPr>
          <p:cNvPr id="8" name="Striped Right Arrow 7"/>
          <p:cNvSpPr/>
          <p:nvPr/>
        </p:nvSpPr>
        <p:spPr>
          <a:xfrm rot="5400000">
            <a:off x="1349573" y="4151097"/>
            <a:ext cx="1214446" cy="1056136"/>
          </a:xfrm>
          <a:prstGeom prst="stripedRightArrow">
            <a:avLst/>
          </a:prstGeom>
          <a:solidFill>
            <a:srgbClr val="7030A0"/>
          </a:soli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n>
                <a:solidFill>
                  <a:schemeClr val="tx1"/>
                </a:solidFill>
              </a:ln>
              <a:effectLst>
                <a:glow rad="101600">
                  <a:schemeClr val="tx1">
                    <a:alpha val="60000"/>
                  </a:schemeClr>
                </a:glow>
              </a:effectLst>
            </a:endParaRPr>
          </a:p>
        </p:txBody>
      </p:sp>
      <p:sp>
        <p:nvSpPr>
          <p:cNvPr id="10" name="Down Arrow Callout 9"/>
          <p:cNvSpPr/>
          <p:nvPr/>
        </p:nvSpPr>
        <p:spPr>
          <a:xfrm>
            <a:off x="357158" y="1428736"/>
            <a:ext cx="3000396" cy="1414466"/>
          </a:xfrm>
          <a:prstGeom prst="downArrowCallout">
            <a:avLst/>
          </a:prstGeom>
          <a:solidFill>
            <a:srgbClr val="002060"/>
          </a:soli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effectLst>
                <a:latin typeface="Arial Black" pitchFamily="34" charset="0"/>
              </a:rPr>
              <a:t>Penghuninya</a:t>
            </a:r>
            <a:endParaRPr lang="ms-MY" sz="2800" dirty="0">
              <a:ln>
                <a:solidFill>
                  <a:schemeClr val="tx1"/>
                </a:solidFill>
              </a:ln>
              <a:effectLst>
                <a:glow rad="101600">
                  <a:schemeClr val="tx1">
                    <a:alpha val="60000"/>
                  </a:schemeClr>
                </a:glow>
              </a:effectLst>
              <a:latin typeface="Arial Black" pitchFamily="34" charset="0"/>
            </a:endParaRPr>
          </a:p>
        </p:txBody>
      </p:sp>
      <p:sp>
        <p:nvSpPr>
          <p:cNvPr id="11" name="Oval 10"/>
          <p:cNvSpPr/>
          <p:nvPr/>
        </p:nvSpPr>
        <p:spPr>
          <a:xfrm>
            <a:off x="3571868" y="1228716"/>
            <a:ext cx="4786346" cy="1128714"/>
          </a:xfrm>
          <a:prstGeom prst="ellipse">
            <a:avLst/>
          </a:prstGeom>
          <a:gradFill flip="none" rotWithShape="1">
            <a:gsLst>
              <a:gs pos="0">
                <a:srgbClr val="FF6699">
                  <a:shade val="30000"/>
                  <a:satMod val="115000"/>
                </a:srgbClr>
              </a:gs>
              <a:gs pos="50000">
                <a:srgbClr val="FF6699">
                  <a:shade val="67500"/>
                  <a:satMod val="115000"/>
                </a:srgbClr>
              </a:gs>
              <a:gs pos="100000">
                <a:srgbClr val="FF6699">
                  <a:shade val="100000"/>
                  <a:satMod val="115000"/>
                </a:srgbClr>
              </a:gs>
            </a:gsLst>
            <a:lin ang="54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effectLst>
                <a:latin typeface="Arial Black" pitchFamily="34" charset="0"/>
              </a:rPr>
              <a:t>Berpegang</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dengan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ajaran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islam</a:t>
            </a:r>
            <a:endParaRPr lang="ms-MY" sz="2400" dirty="0">
              <a:ln>
                <a:solidFill>
                  <a:schemeClr val="tx1"/>
                </a:solidFill>
              </a:ln>
              <a:effectLst>
                <a:glow rad="101600">
                  <a:schemeClr val="tx1">
                    <a:alpha val="60000"/>
                  </a:schemeClr>
                </a:glow>
              </a:effectLst>
              <a:latin typeface="Arial Black" pitchFamily="34" charset="0"/>
            </a:endParaRPr>
          </a:p>
        </p:txBody>
      </p:sp>
      <p:cxnSp>
        <p:nvCxnSpPr>
          <p:cNvPr id="30" name="Elbow Connector 29"/>
          <p:cNvCxnSpPr>
            <a:stCxn id="7" idx="3"/>
            <a:endCxn id="11" idx="3"/>
          </p:cNvCxnSpPr>
          <p:nvPr/>
        </p:nvCxnSpPr>
        <p:spPr>
          <a:xfrm flipV="1">
            <a:off x="3428992" y="2192134"/>
            <a:ext cx="843821" cy="3708624"/>
          </a:xfrm>
          <a:prstGeom prst="bentConnector2">
            <a:avLst/>
          </a:prstGeom>
          <a:ln w="76200">
            <a:solidFill>
              <a:schemeClr val="bg1"/>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4714876" y="2714620"/>
            <a:ext cx="4000528" cy="642942"/>
          </a:xfrm>
          <a:prstGeom prst="round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81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n>
                  <a:solidFill>
                    <a:schemeClr val="tx1"/>
                  </a:solidFill>
                </a:ln>
                <a:effectLst>
                  <a:glow rad="101600">
                    <a:schemeClr val="tx1">
                      <a:alpha val="60000"/>
                    </a:schemeClr>
                  </a:glow>
                </a:effectLst>
                <a:latin typeface="Arial Black" pitchFamily="34" charset="0"/>
              </a:rPr>
              <a:t>Amanah</a:t>
            </a:r>
            <a:r>
              <a:rPr lang="en-US" sz="2200" dirty="0" smtClean="0">
                <a:ln>
                  <a:solidFill>
                    <a:schemeClr val="tx1"/>
                  </a:solidFill>
                </a:ln>
                <a:effectLst>
                  <a:glow rad="101600">
                    <a:schemeClr val="tx1">
                      <a:alpha val="60000"/>
                    </a:schemeClr>
                  </a:glow>
                </a:effectLst>
                <a:latin typeface="Arial Black" pitchFamily="34" charset="0"/>
              </a:rPr>
              <a:t> </a:t>
            </a:r>
            <a:r>
              <a:rPr lang="en-US" sz="2200" dirty="0" err="1" smtClean="0">
                <a:ln>
                  <a:solidFill>
                    <a:schemeClr val="tx1"/>
                  </a:solidFill>
                </a:ln>
                <a:effectLst>
                  <a:glow rad="101600">
                    <a:schemeClr val="tx1">
                      <a:alpha val="60000"/>
                    </a:schemeClr>
                  </a:glow>
                </a:effectLst>
                <a:latin typeface="Arial Black" pitchFamily="34" charset="0"/>
              </a:rPr>
              <a:t>dijaga</a:t>
            </a:r>
            <a:endParaRPr lang="ms-MY" sz="2200" dirty="0">
              <a:ln>
                <a:solidFill>
                  <a:schemeClr val="tx1"/>
                </a:solidFill>
              </a:ln>
              <a:effectLst>
                <a:glow rad="101600">
                  <a:schemeClr val="tx1">
                    <a:alpha val="60000"/>
                  </a:schemeClr>
                </a:glow>
              </a:effectLst>
              <a:latin typeface="Arial Black" pitchFamily="34" charset="0"/>
            </a:endParaRPr>
          </a:p>
        </p:txBody>
      </p:sp>
      <p:sp>
        <p:nvSpPr>
          <p:cNvPr id="39" name="Rounded Rectangle 38"/>
          <p:cNvSpPr/>
          <p:nvPr/>
        </p:nvSpPr>
        <p:spPr>
          <a:xfrm>
            <a:off x="4714876" y="3500438"/>
            <a:ext cx="4000528" cy="642942"/>
          </a:xfrm>
          <a:prstGeom prst="round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81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n>
                  <a:solidFill>
                    <a:schemeClr val="tx1"/>
                  </a:solidFill>
                </a:ln>
                <a:effectLst>
                  <a:glow rad="101600">
                    <a:schemeClr val="tx1">
                      <a:alpha val="60000"/>
                    </a:schemeClr>
                  </a:glow>
                </a:effectLst>
                <a:latin typeface="Arial Black" pitchFamily="34" charset="0"/>
              </a:rPr>
              <a:t>Kualiti</a:t>
            </a:r>
            <a:r>
              <a:rPr lang="en-US" sz="2200" dirty="0" smtClean="0">
                <a:ln>
                  <a:solidFill>
                    <a:schemeClr val="tx1"/>
                  </a:solidFill>
                </a:ln>
                <a:effectLst>
                  <a:glow rad="101600">
                    <a:schemeClr val="tx1">
                      <a:alpha val="60000"/>
                    </a:schemeClr>
                  </a:glow>
                </a:effectLst>
                <a:latin typeface="Arial Black" pitchFamily="34" charset="0"/>
              </a:rPr>
              <a:t> </a:t>
            </a:r>
            <a:r>
              <a:rPr lang="en-US" sz="2200" dirty="0" err="1" smtClean="0">
                <a:ln>
                  <a:solidFill>
                    <a:schemeClr val="tx1"/>
                  </a:solidFill>
                </a:ln>
                <a:effectLst>
                  <a:glow rad="101600">
                    <a:schemeClr val="tx1">
                      <a:alpha val="60000"/>
                    </a:schemeClr>
                  </a:glow>
                </a:effectLst>
                <a:latin typeface="Arial Black" pitchFamily="34" charset="0"/>
              </a:rPr>
              <a:t>dicari</a:t>
            </a:r>
            <a:endParaRPr lang="ms-MY" sz="2200" dirty="0">
              <a:ln>
                <a:solidFill>
                  <a:schemeClr val="tx1"/>
                </a:solidFill>
              </a:ln>
              <a:effectLst>
                <a:glow rad="101600">
                  <a:schemeClr val="tx1">
                    <a:alpha val="60000"/>
                  </a:schemeClr>
                </a:glow>
              </a:effectLst>
              <a:latin typeface="Arial Black" pitchFamily="34" charset="0"/>
            </a:endParaRPr>
          </a:p>
        </p:txBody>
      </p:sp>
      <p:sp>
        <p:nvSpPr>
          <p:cNvPr id="40" name="Rounded Rectangle 39"/>
          <p:cNvSpPr/>
          <p:nvPr/>
        </p:nvSpPr>
        <p:spPr>
          <a:xfrm>
            <a:off x="4714876" y="4286256"/>
            <a:ext cx="4000528" cy="642942"/>
          </a:xfrm>
          <a:prstGeom prst="round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81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n>
                  <a:solidFill>
                    <a:schemeClr val="tx1"/>
                  </a:solidFill>
                </a:ln>
                <a:effectLst>
                  <a:glow rad="101600">
                    <a:schemeClr val="tx1">
                      <a:alpha val="60000"/>
                    </a:schemeClr>
                  </a:glow>
                </a:effectLst>
                <a:latin typeface="Arial Black" pitchFamily="34" charset="0"/>
              </a:rPr>
              <a:t>Integriti</a:t>
            </a:r>
            <a:r>
              <a:rPr lang="en-US" sz="2200" dirty="0" smtClean="0">
                <a:ln>
                  <a:solidFill>
                    <a:schemeClr val="tx1"/>
                  </a:solidFill>
                </a:ln>
                <a:effectLst>
                  <a:glow rad="101600">
                    <a:schemeClr val="tx1">
                      <a:alpha val="60000"/>
                    </a:schemeClr>
                  </a:glow>
                </a:effectLst>
                <a:latin typeface="Arial Black" pitchFamily="34" charset="0"/>
              </a:rPr>
              <a:t> </a:t>
            </a:r>
            <a:r>
              <a:rPr lang="en-US" sz="2200" dirty="0" err="1" smtClean="0">
                <a:ln>
                  <a:solidFill>
                    <a:schemeClr val="tx1"/>
                  </a:solidFill>
                </a:ln>
                <a:effectLst>
                  <a:glow rad="101600">
                    <a:schemeClr val="tx1">
                      <a:alpha val="60000"/>
                    </a:schemeClr>
                  </a:glow>
                </a:effectLst>
                <a:latin typeface="Arial Black" pitchFamily="34" charset="0"/>
              </a:rPr>
              <a:t>diamalkan</a:t>
            </a:r>
            <a:endParaRPr lang="ms-MY" sz="2200" dirty="0">
              <a:ln>
                <a:solidFill>
                  <a:schemeClr val="tx1"/>
                </a:solidFill>
              </a:ln>
              <a:effectLst>
                <a:glow rad="101600">
                  <a:schemeClr val="tx1">
                    <a:alpha val="60000"/>
                  </a:schemeClr>
                </a:glow>
              </a:effectLst>
              <a:latin typeface="Arial Black" pitchFamily="34" charset="0"/>
            </a:endParaRPr>
          </a:p>
        </p:txBody>
      </p:sp>
      <p:sp>
        <p:nvSpPr>
          <p:cNvPr id="41" name="Rounded Rectangle 40"/>
          <p:cNvSpPr/>
          <p:nvPr/>
        </p:nvSpPr>
        <p:spPr>
          <a:xfrm>
            <a:off x="4714876" y="5072074"/>
            <a:ext cx="4000528" cy="642942"/>
          </a:xfrm>
          <a:prstGeom prst="round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81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n>
                  <a:solidFill>
                    <a:schemeClr val="tx1"/>
                  </a:solidFill>
                </a:ln>
                <a:effectLst>
                  <a:glow rad="101600">
                    <a:schemeClr val="tx1">
                      <a:alpha val="60000"/>
                    </a:schemeClr>
                  </a:glow>
                </a:effectLst>
                <a:latin typeface="Arial Black" pitchFamily="34" charset="0"/>
              </a:rPr>
              <a:t>Resposibilty</a:t>
            </a:r>
            <a:r>
              <a:rPr lang="en-US" sz="2200" dirty="0" smtClean="0">
                <a:ln>
                  <a:solidFill>
                    <a:schemeClr val="tx1"/>
                  </a:solidFill>
                </a:ln>
                <a:effectLst>
                  <a:glow rad="101600">
                    <a:schemeClr val="tx1">
                      <a:alpha val="60000"/>
                    </a:schemeClr>
                  </a:glow>
                </a:effectLst>
                <a:latin typeface="Arial Black" pitchFamily="34" charset="0"/>
              </a:rPr>
              <a:t> </a:t>
            </a:r>
            <a:r>
              <a:rPr lang="en-US" sz="2200" dirty="0" err="1" smtClean="0">
                <a:ln>
                  <a:solidFill>
                    <a:schemeClr val="tx1"/>
                  </a:solidFill>
                </a:ln>
                <a:effectLst>
                  <a:glow rad="101600">
                    <a:schemeClr val="tx1">
                      <a:alpha val="60000"/>
                    </a:schemeClr>
                  </a:glow>
                </a:effectLst>
                <a:latin typeface="Arial Black" pitchFamily="34" charset="0"/>
              </a:rPr>
              <a:t>disebatikan</a:t>
            </a:r>
            <a:endParaRPr lang="ms-MY" sz="2200" dirty="0">
              <a:ln>
                <a:solidFill>
                  <a:schemeClr val="tx1"/>
                </a:solidFill>
              </a:ln>
              <a:effectLst>
                <a:glow rad="101600">
                  <a:schemeClr val="tx1">
                    <a:alpha val="60000"/>
                  </a:schemeClr>
                </a:glow>
              </a:effectLst>
              <a:latin typeface="Arial Black" pitchFamily="34" charset="0"/>
            </a:endParaRPr>
          </a:p>
        </p:txBody>
      </p:sp>
      <p:sp>
        <p:nvSpPr>
          <p:cNvPr id="42" name="Rounded Rectangle 41"/>
          <p:cNvSpPr/>
          <p:nvPr/>
        </p:nvSpPr>
        <p:spPr>
          <a:xfrm>
            <a:off x="4714876" y="5857892"/>
            <a:ext cx="4000528" cy="785818"/>
          </a:xfrm>
          <a:prstGeom prst="round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81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n>
                  <a:solidFill>
                    <a:schemeClr val="tx1"/>
                  </a:solidFill>
                </a:ln>
                <a:effectLst>
                  <a:glow rad="101600">
                    <a:schemeClr val="tx1">
                      <a:alpha val="60000"/>
                    </a:schemeClr>
                  </a:glow>
                </a:effectLst>
                <a:latin typeface="Arial Black" pitchFamily="34" charset="0"/>
              </a:rPr>
              <a:t>Muafakat</a:t>
            </a:r>
            <a:r>
              <a:rPr lang="en-US" sz="2200" dirty="0" smtClean="0">
                <a:ln>
                  <a:solidFill>
                    <a:schemeClr val="tx1"/>
                  </a:solidFill>
                </a:ln>
                <a:effectLst>
                  <a:glow rad="101600">
                    <a:schemeClr val="tx1">
                      <a:alpha val="60000"/>
                    </a:schemeClr>
                  </a:glow>
                </a:effectLst>
                <a:latin typeface="Arial Black" pitchFamily="34" charset="0"/>
              </a:rPr>
              <a:t> </a:t>
            </a:r>
            <a:r>
              <a:rPr lang="en-US" sz="2200" dirty="0" err="1" smtClean="0">
                <a:ln>
                  <a:solidFill>
                    <a:schemeClr val="tx1"/>
                  </a:solidFill>
                </a:ln>
                <a:effectLst>
                  <a:glow rad="101600">
                    <a:schemeClr val="tx1">
                      <a:alpha val="60000"/>
                    </a:schemeClr>
                  </a:glow>
                </a:effectLst>
                <a:latin typeface="Arial Black" pitchFamily="34" charset="0"/>
              </a:rPr>
              <a:t>dititikberatkan</a:t>
            </a:r>
            <a:endParaRPr lang="ms-MY" sz="2200" dirty="0">
              <a:ln>
                <a:solidFill>
                  <a:schemeClr val="tx1"/>
                </a:solidFill>
              </a:ln>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14414" y="357166"/>
            <a:ext cx="6643734"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Diamal</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Datang</a:t>
            </a:r>
            <a:endParaRPr lang="ms-MY" sz="36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Pentagon 4"/>
          <p:cNvSpPr/>
          <p:nvPr/>
        </p:nvSpPr>
        <p:spPr>
          <a:xfrm>
            <a:off x="71406" y="1285860"/>
            <a:ext cx="4000528" cy="770384"/>
          </a:xfrm>
          <a:prstGeom prst="homePlat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a:solidFill>
                    <a:schemeClr val="tx1"/>
                  </a:solidFill>
                </a:ln>
                <a:solidFill>
                  <a:srgbClr val="FFFF00"/>
                </a:solidFill>
                <a:effectLst>
                  <a:glow rad="101600">
                    <a:schemeClr val="tx1">
                      <a:alpha val="60000"/>
                    </a:schemeClr>
                  </a:glow>
                </a:effectLst>
                <a:latin typeface="Arial Black" pitchFamily="34" charset="0"/>
              </a:rPr>
              <a:t>Firman</a:t>
            </a:r>
            <a:r>
              <a:rPr lang="en-US" dirty="0" smtClean="0">
                <a:ln>
                  <a:solidFill>
                    <a:schemeClr val="tx1"/>
                  </a:solidFill>
                </a:ln>
                <a:solidFill>
                  <a:srgbClr val="FFFF00"/>
                </a:solidFill>
                <a:effectLst>
                  <a:glow rad="101600">
                    <a:schemeClr val="tx1">
                      <a:alpha val="60000"/>
                    </a:schemeClr>
                  </a:glow>
                </a:effectLst>
                <a:latin typeface="Arial Black" pitchFamily="34" charset="0"/>
              </a:rPr>
              <a:t> Allah </a:t>
            </a:r>
            <a:r>
              <a:rPr lang="en-US" dirty="0" err="1" smtClean="0">
                <a:ln>
                  <a:solidFill>
                    <a:schemeClr val="tx1"/>
                  </a:solidFill>
                </a:ln>
                <a:solidFill>
                  <a:srgbClr val="FFFF00"/>
                </a:solidFill>
                <a:effectLst>
                  <a:glow rad="101600">
                    <a:schemeClr val="tx1">
                      <a:alpha val="60000"/>
                    </a:schemeClr>
                  </a:glow>
                </a:effectLst>
                <a:latin typeface="Arial Black" pitchFamily="34" charset="0"/>
              </a:rPr>
              <a:t>Taala</a:t>
            </a:r>
            <a:r>
              <a:rPr lang="en-US" dirty="0" smtClean="0">
                <a:ln>
                  <a:solidFill>
                    <a:schemeClr val="tx1"/>
                  </a:solidFill>
                </a:ln>
                <a:solidFill>
                  <a:srgbClr val="FFFF00"/>
                </a:solidFill>
                <a:effectLst>
                  <a:glow rad="101600">
                    <a:schemeClr val="tx1">
                      <a:alpha val="60000"/>
                    </a:schemeClr>
                  </a:glow>
                </a:effectLst>
                <a:latin typeface="Arial Black" pitchFamily="34" charset="0"/>
              </a:rPr>
              <a:t> </a:t>
            </a:r>
            <a:r>
              <a:rPr lang="en-US" dirty="0" err="1" smtClean="0">
                <a:ln>
                  <a:solidFill>
                    <a:schemeClr val="tx1"/>
                  </a:solidFill>
                </a:ln>
                <a:solidFill>
                  <a:srgbClr val="FFFF00"/>
                </a:solidFill>
                <a:effectLst>
                  <a:glow rad="101600">
                    <a:schemeClr val="tx1">
                      <a:alpha val="60000"/>
                    </a:schemeClr>
                  </a:glow>
                </a:effectLst>
                <a:latin typeface="Arial Black" pitchFamily="34" charset="0"/>
              </a:rPr>
              <a:t>Dalam</a:t>
            </a:r>
            <a:r>
              <a:rPr lang="en-US" dirty="0" smtClean="0">
                <a:ln>
                  <a:solidFill>
                    <a:schemeClr val="tx1"/>
                  </a:solidFill>
                </a:ln>
                <a:solidFill>
                  <a:srgbClr val="FFFF00"/>
                </a:solidFill>
                <a:effectLst>
                  <a:glow rad="101600">
                    <a:schemeClr val="tx1">
                      <a:alpha val="60000"/>
                    </a:schemeClr>
                  </a:glow>
                </a:effectLst>
                <a:latin typeface="Arial Black" pitchFamily="34" charset="0"/>
              </a:rPr>
              <a:t> </a:t>
            </a:r>
            <a:r>
              <a:rPr lang="en-US" dirty="0" err="1" smtClean="0">
                <a:ln>
                  <a:solidFill>
                    <a:schemeClr val="tx1"/>
                  </a:solidFill>
                </a:ln>
                <a:solidFill>
                  <a:srgbClr val="FFFF00"/>
                </a:solidFill>
                <a:effectLst>
                  <a:glow rad="101600">
                    <a:schemeClr val="tx1">
                      <a:alpha val="60000"/>
                    </a:schemeClr>
                  </a:glow>
                </a:effectLst>
                <a:latin typeface="Arial Black" pitchFamily="34" charset="0"/>
              </a:rPr>
              <a:t>Surah</a:t>
            </a:r>
            <a:r>
              <a:rPr lang="en-US" dirty="0" smtClean="0">
                <a:ln>
                  <a:solidFill>
                    <a:schemeClr val="tx1"/>
                  </a:solidFill>
                </a:ln>
                <a:solidFill>
                  <a:srgbClr val="FFFF00"/>
                </a:solidFill>
                <a:effectLst>
                  <a:glow rad="101600">
                    <a:schemeClr val="tx1">
                      <a:alpha val="60000"/>
                    </a:schemeClr>
                  </a:glow>
                </a:effectLst>
                <a:latin typeface="Arial Black" pitchFamily="34" charset="0"/>
              </a:rPr>
              <a:t> Al </a:t>
            </a:r>
            <a:r>
              <a:rPr lang="en-US" dirty="0" err="1" smtClean="0">
                <a:ln>
                  <a:solidFill>
                    <a:schemeClr val="tx1"/>
                  </a:solidFill>
                </a:ln>
                <a:solidFill>
                  <a:srgbClr val="FFFF00"/>
                </a:solidFill>
                <a:effectLst>
                  <a:glow rad="101600">
                    <a:schemeClr val="tx1">
                      <a:alpha val="60000"/>
                    </a:schemeClr>
                  </a:glow>
                </a:effectLst>
                <a:latin typeface="Arial Black" pitchFamily="34" charset="0"/>
              </a:rPr>
              <a:t>A’raf</a:t>
            </a:r>
            <a:r>
              <a:rPr lang="en-US" dirty="0" smtClean="0">
                <a:ln>
                  <a:solidFill>
                    <a:schemeClr val="tx1"/>
                  </a:solidFill>
                </a:ln>
                <a:solidFill>
                  <a:srgbClr val="FFFF00"/>
                </a:solidFill>
                <a:effectLst>
                  <a:glow rad="101600">
                    <a:schemeClr val="tx1">
                      <a:alpha val="60000"/>
                    </a:schemeClr>
                  </a:glow>
                </a:effectLst>
                <a:latin typeface="Arial Black" pitchFamily="34" charset="0"/>
              </a:rPr>
              <a:t> </a:t>
            </a:r>
            <a:r>
              <a:rPr lang="en-US" dirty="0" err="1" smtClean="0">
                <a:ln>
                  <a:solidFill>
                    <a:schemeClr val="tx1"/>
                  </a:solidFill>
                </a:ln>
                <a:solidFill>
                  <a:srgbClr val="FFFF00"/>
                </a:solidFill>
                <a:effectLst>
                  <a:glow rad="101600">
                    <a:schemeClr val="tx1">
                      <a:alpha val="60000"/>
                    </a:schemeClr>
                  </a:glow>
                </a:effectLst>
                <a:latin typeface="Arial Black" pitchFamily="34" charset="0"/>
              </a:rPr>
              <a:t>Ayat</a:t>
            </a:r>
            <a:r>
              <a:rPr lang="en-US" dirty="0" smtClean="0">
                <a:ln>
                  <a:solidFill>
                    <a:schemeClr val="tx1"/>
                  </a:solidFill>
                </a:ln>
                <a:solidFill>
                  <a:srgbClr val="FFFF00"/>
                </a:solidFill>
                <a:effectLst>
                  <a:glow rad="101600">
                    <a:schemeClr val="tx1">
                      <a:alpha val="60000"/>
                    </a:schemeClr>
                  </a:glow>
                </a:effectLst>
                <a:latin typeface="Arial Black" pitchFamily="34" charset="0"/>
              </a:rPr>
              <a:t> 96</a:t>
            </a:r>
            <a:endParaRPr lang="ms-MY" dirty="0">
              <a:ln>
                <a:solidFill>
                  <a:schemeClr val="tx1"/>
                </a:solidFill>
              </a:ln>
              <a:solidFill>
                <a:srgbClr val="FFFF00"/>
              </a:solidFill>
              <a:effectLst>
                <a:glow rad="101600">
                  <a:schemeClr val="tx1">
                    <a:alpha val="60000"/>
                  </a:schemeClr>
                </a:glow>
              </a:effectLst>
              <a:latin typeface="Arial Black" pitchFamily="34" charset="0"/>
            </a:endParaRPr>
          </a:p>
        </p:txBody>
      </p:sp>
      <p:sp>
        <p:nvSpPr>
          <p:cNvPr id="6" name="TextBox 5"/>
          <p:cNvSpPr txBox="1"/>
          <p:nvPr/>
        </p:nvSpPr>
        <p:spPr>
          <a:xfrm>
            <a:off x="0" y="4335386"/>
            <a:ext cx="9144000" cy="2308324"/>
          </a:xfrm>
          <a:prstGeom prst="rect">
            <a:avLst/>
          </a:prstGeom>
          <a:solidFill>
            <a:srgbClr val="00CCFF">
              <a:alpha val="53000"/>
            </a:srgbClr>
          </a:solidFill>
          <a:ln w="57150">
            <a:noFill/>
          </a:ln>
        </p:spPr>
        <p:txBody>
          <a:bodyPr wrap="square">
            <a:spAutoFit/>
          </a:bodyPr>
          <a:lstStyle/>
          <a:p>
            <a:pPr algn="ctr" fontAlgn="auto">
              <a:spcBef>
                <a:spcPts val="0"/>
              </a:spcBef>
              <a:spcAft>
                <a:spcPts val="0"/>
              </a:spcAft>
              <a:defRPr/>
            </a:pP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sekiranya</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penduduk</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negeri</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itu</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beriman</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tentulah</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bukakan</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dari</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langit</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bumi</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Tetapi</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mendustakan</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lalu</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timpakan</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seksa</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disebabkan</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apa</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telah</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usahakan</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b="1" dirty="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7" name="Rectangle 6"/>
          <p:cNvSpPr/>
          <p:nvPr/>
        </p:nvSpPr>
        <p:spPr>
          <a:xfrm>
            <a:off x="357158" y="2234036"/>
            <a:ext cx="8358246" cy="2123658"/>
          </a:xfrm>
          <a:prstGeom prst="rect">
            <a:avLst/>
          </a:prstGeom>
        </p:spPr>
        <p:txBody>
          <a:bodyPr wrap="square">
            <a:spAutoFit/>
          </a:bodyPr>
          <a:lstStyle/>
          <a:p>
            <a:pPr algn="ct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mj-cs"/>
              </a:rPr>
              <a:t>وَلَوْ أَنَّ أَهْلَ الْقُرَى آمَنُواْ وَاتَّقَواْ لَفَتَحْنَا عَلَيْهِم بَرَكَاتٍ مِّنَ السَّمَاء وَالأَرْضِ وَلَـكِن كَذَّبُواْ فَأَخَذْنَاهُم بِمَا كَانُواْ يَكْسِبُونَ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14414" y="357166"/>
            <a:ext cx="6643734"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Diamal</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Bala</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Datang</a:t>
            </a:r>
            <a:endParaRPr lang="ms-MY" sz="36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Pentagon 4"/>
          <p:cNvSpPr/>
          <p:nvPr/>
        </p:nvSpPr>
        <p:spPr>
          <a:xfrm>
            <a:off x="71406" y="1285860"/>
            <a:ext cx="3929090" cy="770384"/>
          </a:xfrm>
          <a:prstGeom prst="homePlate">
            <a:avLst/>
          </a:prstGeom>
          <a:solidFill>
            <a:srgbClr val="7030A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a:solidFill>
                    <a:schemeClr val="tx1"/>
                  </a:solidFill>
                </a:ln>
                <a:solidFill>
                  <a:srgbClr val="FFFF00"/>
                </a:solidFill>
                <a:effectLst>
                  <a:glow rad="101600">
                    <a:schemeClr val="tx1">
                      <a:alpha val="60000"/>
                    </a:schemeClr>
                  </a:glow>
                </a:effectLst>
                <a:latin typeface="Arial Black" pitchFamily="34" charset="0"/>
              </a:rPr>
              <a:t>Firman</a:t>
            </a:r>
            <a:r>
              <a:rPr lang="en-US" dirty="0" smtClean="0">
                <a:ln>
                  <a:solidFill>
                    <a:schemeClr val="tx1"/>
                  </a:solidFill>
                </a:ln>
                <a:solidFill>
                  <a:srgbClr val="FFFF00"/>
                </a:solidFill>
                <a:effectLst>
                  <a:glow rad="101600">
                    <a:schemeClr val="tx1">
                      <a:alpha val="60000"/>
                    </a:schemeClr>
                  </a:glow>
                </a:effectLst>
                <a:latin typeface="Arial Black" pitchFamily="34" charset="0"/>
              </a:rPr>
              <a:t> Allah </a:t>
            </a:r>
            <a:r>
              <a:rPr lang="en-US" dirty="0" err="1" smtClean="0">
                <a:ln>
                  <a:solidFill>
                    <a:schemeClr val="tx1"/>
                  </a:solidFill>
                </a:ln>
                <a:solidFill>
                  <a:srgbClr val="FFFF00"/>
                </a:solidFill>
                <a:effectLst>
                  <a:glow rad="101600">
                    <a:schemeClr val="tx1">
                      <a:alpha val="60000"/>
                    </a:schemeClr>
                  </a:glow>
                </a:effectLst>
                <a:latin typeface="Arial Black" pitchFamily="34" charset="0"/>
              </a:rPr>
              <a:t>Taala</a:t>
            </a:r>
            <a:r>
              <a:rPr lang="en-US" dirty="0" smtClean="0">
                <a:ln>
                  <a:solidFill>
                    <a:schemeClr val="tx1"/>
                  </a:solidFill>
                </a:ln>
                <a:solidFill>
                  <a:srgbClr val="FFFF00"/>
                </a:solidFill>
                <a:effectLst>
                  <a:glow rad="101600">
                    <a:schemeClr val="tx1">
                      <a:alpha val="60000"/>
                    </a:schemeClr>
                  </a:glow>
                </a:effectLst>
                <a:latin typeface="Arial Black" pitchFamily="34" charset="0"/>
              </a:rPr>
              <a:t> </a:t>
            </a:r>
            <a:r>
              <a:rPr lang="en-US" dirty="0" err="1" smtClean="0">
                <a:ln>
                  <a:solidFill>
                    <a:schemeClr val="tx1"/>
                  </a:solidFill>
                </a:ln>
                <a:solidFill>
                  <a:srgbClr val="FFFF00"/>
                </a:solidFill>
                <a:effectLst>
                  <a:glow rad="101600">
                    <a:schemeClr val="tx1">
                      <a:alpha val="60000"/>
                    </a:schemeClr>
                  </a:glow>
                </a:effectLst>
                <a:latin typeface="Arial Black" pitchFamily="34" charset="0"/>
              </a:rPr>
              <a:t>Dalam</a:t>
            </a:r>
            <a:r>
              <a:rPr lang="en-US" dirty="0" smtClean="0">
                <a:ln>
                  <a:solidFill>
                    <a:schemeClr val="tx1"/>
                  </a:solidFill>
                </a:ln>
                <a:solidFill>
                  <a:srgbClr val="FFFF00"/>
                </a:solidFill>
                <a:effectLst>
                  <a:glow rad="101600">
                    <a:schemeClr val="tx1">
                      <a:alpha val="60000"/>
                    </a:schemeClr>
                  </a:glow>
                </a:effectLst>
                <a:latin typeface="Arial Black" pitchFamily="34" charset="0"/>
              </a:rPr>
              <a:t> </a:t>
            </a:r>
            <a:r>
              <a:rPr lang="en-US" dirty="0" err="1" smtClean="0">
                <a:ln>
                  <a:solidFill>
                    <a:schemeClr val="tx1"/>
                  </a:solidFill>
                </a:ln>
                <a:solidFill>
                  <a:srgbClr val="FFFF00"/>
                </a:solidFill>
                <a:effectLst>
                  <a:glow rad="101600">
                    <a:schemeClr val="tx1">
                      <a:alpha val="60000"/>
                    </a:schemeClr>
                  </a:glow>
                </a:effectLst>
                <a:latin typeface="Arial Black" pitchFamily="34" charset="0"/>
              </a:rPr>
              <a:t>Surah</a:t>
            </a:r>
            <a:r>
              <a:rPr lang="en-US" dirty="0" smtClean="0">
                <a:ln>
                  <a:solidFill>
                    <a:schemeClr val="tx1"/>
                  </a:solidFill>
                </a:ln>
                <a:solidFill>
                  <a:srgbClr val="FFFF00"/>
                </a:solidFill>
                <a:effectLst>
                  <a:glow rad="101600">
                    <a:schemeClr val="tx1">
                      <a:alpha val="60000"/>
                    </a:schemeClr>
                  </a:glow>
                </a:effectLst>
                <a:latin typeface="Arial Black" pitchFamily="34" charset="0"/>
              </a:rPr>
              <a:t> Al </a:t>
            </a:r>
            <a:r>
              <a:rPr lang="en-US" dirty="0" err="1" smtClean="0">
                <a:ln>
                  <a:solidFill>
                    <a:schemeClr val="tx1"/>
                  </a:solidFill>
                </a:ln>
                <a:solidFill>
                  <a:srgbClr val="FFFF00"/>
                </a:solidFill>
                <a:effectLst>
                  <a:glow rad="101600">
                    <a:schemeClr val="tx1">
                      <a:alpha val="60000"/>
                    </a:schemeClr>
                  </a:glow>
                </a:effectLst>
                <a:latin typeface="Arial Black" pitchFamily="34" charset="0"/>
              </a:rPr>
              <a:t>Al</a:t>
            </a:r>
            <a:r>
              <a:rPr lang="en-US" dirty="0" smtClean="0">
                <a:ln>
                  <a:solidFill>
                    <a:schemeClr val="tx1"/>
                  </a:solidFill>
                </a:ln>
                <a:solidFill>
                  <a:srgbClr val="FFFF00"/>
                </a:solidFill>
                <a:effectLst>
                  <a:glow rad="101600">
                    <a:schemeClr val="tx1">
                      <a:alpha val="60000"/>
                    </a:schemeClr>
                  </a:glow>
                </a:effectLst>
                <a:latin typeface="Arial Black" pitchFamily="34" charset="0"/>
              </a:rPr>
              <a:t> </a:t>
            </a:r>
            <a:r>
              <a:rPr lang="en-US" dirty="0" err="1" smtClean="0">
                <a:ln>
                  <a:solidFill>
                    <a:schemeClr val="tx1"/>
                  </a:solidFill>
                </a:ln>
                <a:solidFill>
                  <a:srgbClr val="FFFF00"/>
                </a:solidFill>
                <a:effectLst>
                  <a:glow rad="101600">
                    <a:schemeClr val="tx1">
                      <a:alpha val="60000"/>
                    </a:schemeClr>
                  </a:glow>
                </a:effectLst>
                <a:latin typeface="Arial Black" pitchFamily="34" charset="0"/>
              </a:rPr>
              <a:t>An’am</a:t>
            </a:r>
            <a:r>
              <a:rPr lang="en-US" dirty="0" smtClean="0">
                <a:ln>
                  <a:solidFill>
                    <a:schemeClr val="tx1"/>
                  </a:solidFill>
                </a:ln>
                <a:solidFill>
                  <a:srgbClr val="FFFF00"/>
                </a:solidFill>
                <a:effectLst>
                  <a:glow rad="101600">
                    <a:schemeClr val="tx1">
                      <a:alpha val="60000"/>
                    </a:schemeClr>
                  </a:glow>
                </a:effectLst>
                <a:latin typeface="Arial Black" pitchFamily="34" charset="0"/>
              </a:rPr>
              <a:t>  </a:t>
            </a:r>
            <a:r>
              <a:rPr lang="en-US" dirty="0" err="1" smtClean="0">
                <a:ln>
                  <a:solidFill>
                    <a:schemeClr val="tx1"/>
                  </a:solidFill>
                </a:ln>
                <a:solidFill>
                  <a:srgbClr val="FFFF00"/>
                </a:solidFill>
                <a:effectLst>
                  <a:glow rad="101600">
                    <a:schemeClr val="tx1">
                      <a:alpha val="60000"/>
                    </a:schemeClr>
                  </a:glow>
                </a:effectLst>
                <a:latin typeface="Arial Black" pitchFamily="34" charset="0"/>
              </a:rPr>
              <a:t>Ayat</a:t>
            </a:r>
            <a:r>
              <a:rPr lang="en-US" dirty="0" smtClean="0">
                <a:ln>
                  <a:solidFill>
                    <a:schemeClr val="tx1"/>
                  </a:solidFill>
                </a:ln>
                <a:solidFill>
                  <a:srgbClr val="FFFF00"/>
                </a:solidFill>
                <a:effectLst>
                  <a:glow rad="101600">
                    <a:schemeClr val="tx1">
                      <a:alpha val="60000"/>
                    </a:schemeClr>
                  </a:glow>
                </a:effectLst>
                <a:latin typeface="Arial Black" pitchFamily="34" charset="0"/>
              </a:rPr>
              <a:t> 44</a:t>
            </a:r>
            <a:endParaRPr lang="ms-MY" dirty="0">
              <a:ln>
                <a:solidFill>
                  <a:schemeClr val="tx1"/>
                </a:solidFill>
              </a:ln>
              <a:solidFill>
                <a:srgbClr val="FFFF00"/>
              </a:solidFill>
              <a:effectLst>
                <a:glow rad="101600">
                  <a:schemeClr val="tx1">
                    <a:alpha val="60000"/>
                  </a:schemeClr>
                </a:glow>
              </a:effectLst>
              <a:latin typeface="Arial Black" pitchFamily="34" charset="0"/>
            </a:endParaRPr>
          </a:p>
        </p:txBody>
      </p:sp>
      <p:sp>
        <p:nvSpPr>
          <p:cNvPr id="6" name="TextBox 5"/>
          <p:cNvSpPr txBox="1"/>
          <p:nvPr/>
        </p:nvSpPr>
        <p:spPr>
          <a:xfrm>
            <a:off x="0" y="4406824"/>
            <a:ext cx="9144000" cy="2308324"/>
          </a:xfrm>
          <a:prstGeom prst="rect">
            <a:avLst/>
          </a:prstGeom>
          <a:solidFill>
            <a:srgbClr val="00CCFF">
              <a:alpha val="48000"/>
            </a:srgbClr>
          </a:solidFill>
          <a:ln w="57150">
            <a:noFill/>
          </a:ln>
        </p:spPr>
        <p:txBody>
          <a:bodyPr wrap="square">
            <a:spAutoFit/>
          </a:bodyPr>
          <a:lstStyle/>
          <a:p>
            <a:pPr algn="ctr" fontAlgn="auto">
              <a:spcBef>
                <a:spcPts val="0"/>
              </a:spcBef>
              <a:spcAft>
                <a:spcPts val="0"/>
              </a:spcAft>
              <a:defRPr/>
            </a:pP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Kemudian</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apabila</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melupakan</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apa</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telah</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diperingatkan</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dengannya</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bukakan</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pintu-pintu</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kemewahan</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apabila</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bergembira</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apa</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telah</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diberikan</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seksa</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secara</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mengejut</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maka</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ketika</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itu</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berputus</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asa</a:t>
            </a:r>
            <a:r>
              <a:rPr lang="en-US" sz="2400" b="1" dirty="0" smtClean="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b="1" dirty="0">
              <a:ln w="9525" cmpd="sng">
                <a:solidFill>
                  <a:schemeClr val="tx1"/>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7" name="Rectangle 6"/>
          <p:cNvSpPr/>
          <p:nvPr/>
        </p:nvSpPr>
        <p:spPr>
          <a:xfrm>
            <a:off x="357158" y="2285992"/>
            <a:ext cx="8501122" cy="1446550"/>
          </a:xfrm>
          <a:prstGeom prst="rect">
            <a:avLst/>
          </a:prstGeom>
        </p:spPr>
        <p:txBody>
          <a:bodyPr wrap="square">
            <a:spAutoFit/>
          </a:bodyPr>
          <a:lstStyle/>
          <a:p>
            <a:pPr algn="ct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mj-cs"/>
              </a:rPr>
              <a:t>فَلَمَّا نَسُواْ مَا ذُكِّرُواْ بِهِ فَتَحْنَا عَلَيْهِمْ أَبْوَابَ كُلِّ شَيْءٍ حَتَّى إِذَا فَرِحُواْ بِمَا أُوتُواْ أَخَذْنَاهُم بَغْتَةً فَإِذَا هُم مُّبْلِسُونَ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57224" y="500042"/>
            <a:ext cx="7572428" cy="523220"/>
          </a:xfrm>
          <a:prstGeom prst="rect">
            <a:avLst/>
          </a:prstGeom>
        </p:spPr>
        <p:txBody>
          <a:bodyPr wrap="square">
            <a:spAutoFit/>
          </a:bodyPr>
          <a:lstStyle/>
          <a:p>
            <a:pPr algn="ct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Proses</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Lahir</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Secara</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Jama’i</a:t>
            </a:r>
            <a:endParaRPr lang="ms-MY" sz="36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 name="Snip Diagonal Corner Rectangle 2"/>
          <p:cNvSpPr/>
          <p:nvPr/>
        </p:nvSpPr>
        <p:spPr>
          <a:xfrm>
            <a:off x="642910" y="1643050"/>
            <a:ext cx="7786742" cy="1000132"/>
          </a:xfrm>
          <a:prstGeom prst="snip2Diag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Ambil</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sikap</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prihatin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lain  agar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bertaqwa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Allah . </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Up Arrow Callout 8"/>
          <p:cNvSpPr/>
          <p:nvPr/>
        </p:nvSpPr>
        <p:spPr>
          <a:xfrm>
            <a:off x="1500166" y="2786058"/>
            <a:ext cx="6143668" cy="1785950"/>
          </a:xfrm>
          <a:prstGeom prst="upArrowCallout">
            <a:avLst>
              <a:gd name="adj1" fmla="val 25000"/>
              <a:gd name="adj2" fmla="val 25000"/>
              <a:gd name="adj3" fmla="val 17415"/>
              <a:gd name="adj4" fmla="val 81095"/>
            </a:avLst>
          </a:prstGeom>
          <a:solidFill>
            <a:srgbClr val="00206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Proses</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memper</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lain.</a:t>
            </a:r>
            <a:endParaRPr lang="ms-MY" sz="28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Curved Right Arrow 9"/>
          <p:cNvSpPr/>
          <p:nvPr/>
        </p:nvSpPr>
        <p:spPr>
          <a:xfrm rot="19875825" flipV="1">
            <a:off x="762308" y="3860660"/>
            <a:ext cx="1413544" cy="2428892"/>
          </a:xfrm>
          <a:prstGeom prst="curvedRightArrow">
            <a:avLst/>
          </a:prstGeom>
          <a:solidFill>
            <a:srgbClr val="00B050"/>
          </a:solidFill>
          <a:ln w="76200">
            <a:solidFill>
              <a:schemeClr val="accent4">
                <a:lumMod val="60000"/>
                <a:lumOff val="40000"/>
              </a:schemeClr>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n>
                <a:solidFill>
                  <a:schemeClr val="tx1"/>
                </a:solidFill>
              </a:ln>
              <a:solidFill>
                <a:schemeClr val="tx1"/>
              </a:solidFill>
              <a:effectLst>
                <a:glow rad="101600">
                  <a:schemeClr val="tx1">
                    <a:alpha val="60000"/>
                  </a:schemeClr>
                </a:glow>
              </a:effectLst>
            </a:endParaRPr>
          </a:p>
        </p:txBody>
      </p:sp>
      <p:sp>
        <p:nvSpPr>
          <p:cNvPr id="7" name="Flowchart: Alternate Process 6"/>
          <p:cNvSpPr/>
          <p:nvPr/>
        </p:nvSpPr>
        <p:spPr>
          <a:xfrm>
            <a:off x="2571736" y="4929198"/>
            <a:ext cx="5857916" cy="1357322"/>
          </a:xfrm>
          <a:prstGeom prst="flowChartAlternateProcess">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Tuntutan</a:t>
            </a:r>
            <a:r>
              <a:rPr lang="en-US" sz="3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Amar</a:t>
            </a:r>
            <a:r>
              <a:rPr lang="en-US" sz="3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Maaruf</a:t>
            </a:r>
            <a:r>
              <a:rPr lang="en-US" sz="3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32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Nahi</a:t>
            </a:r>
            <a:r>
              <a:rPr lang="en-US" sz="3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Munkar</a:t>
            </a:r>
            <a:endParaRPr lang="ms-MY" sz="3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57224" y="500042"/>
            <a:ext cx="7572428" cy="523220"/>
          </a:xfrm>
          <a:prstGeom prst="rect">
            <a:avLst/>
          </a:prstGeom>
        </p:spPr>
        <p:txBody>
          <a:bodyPr wrap="square">
            <a:spAutoFit/>
          </a:bodyPr>
          <a:lstStyle/>
          <a:p>
            <a:pPr algn="ct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Saranan</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 Imam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Hasan</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Banna</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36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 name="Cloud Callout 2"/>
          <p:cNvSpPr/>
          <p:nvPr/>
        </p:nvSpPr>
        <p:spPr>
          <a:xfrm>
            <a:off x="214282" y="1643050"/>
            <a:ext cx="8501122" cy="5143536"/>
          </a:xfrm>
          <a:prstGeom prst="cloudCallout">
            <a:avLst>
              <a:gd name="adj1" fmla="val -34303"/>
              <a:gd name="adj2" fmla="val -57408"/>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8100000" scaled="1"/>
            <a:tileRect/>
          </a:gradFill>
          <a:ln w="76200">
            <a:solidFill>
              <a:schemeClr val="bg1"/>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dikehendaki</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membentuk</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peribadi</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benar-benar</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muslim</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membentuk</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keluarga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benar-benar</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muslim</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membentuk</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masyarakayt</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benar-benar</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muslim</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57224" y="500042"/>
            <a:ext cx="7572428" cy="584775"/>
          </a:xfrm>
          <a:prstGeom prst="rect">
            <a:avLst/>
          </a:prstGeom>
        </p:spPr>
        <p:txBody>
          <a:bodyPr wrap="square">
            <a:spAutoFit/>
          </a:bodyPr>
          <a:lstStyle/>
          <a:p>
            <a:pPr algn="ct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Akhir</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Khatib</a:t>
            </a:r>
            <a:endParaRPr lang="ms-MY" sz="4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 name="Round Diagonal Corner Rectangle 2"/>
          <p:cNvSpPr/>
          <p:nvPr/>
        </p:nvSpPr>
        <p:spPr>
          <a:xfrm>
            <a:off x="500034" y="1785926"/>
            <a:ext cx="7929618" cy="1357322"/>
          </a:xfrm>
          <a:prstGeom prst="round2DiagRect">
            <a:avLst>
              <a:gd name="adj1" fmla="val 50000"/>
              <a:gd name="adj2" fmla="val 50000"/>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berlapang</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dada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diberikan</a:t>
            </a:r>
            <a:endParaRPr lang="ms-MY" sz="28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 Diagonal Corner Rectangle 3"/>
          <p:cNvSpPr/>
          <p:nvPr/>
        </p:nvSpPr>
        <p:spPr>
          <a:xfrm>
            <a:off x="500034" y="3357562"/>
            <a:ext cx="7929618" cy="1357322"/>
          </a:xfrm>
          <a:prstGeom prst="round2DiagRect">
            <a:avLst>
              <a:gd name="adj1" fmla="val 50000"/>
              <a:gd name="adj2" fmla="val 50000"/>
            </a:avLst>
          </a:prstGeom>
          <a:gradFill flip="none" rotWithShape="1">
            <a:gsLst>
              <a:gs pos="0">
                <a:srgbClr val="FF6699">
                  <a:shade val="30000"/>
                  <a:satMod val="115000"/>
                </a:srgbClr>
              </a:gs>
              <a:gs pos="50000">
                <a:srgbClr val="FF6699">
                  <a:shade val="67500"/>
                  <a:satMod val="115000"/>
                </a:srgbClr>
              </a:gs>
              <a:gs pos="100000">
                <a:srgbClr val="FF6699">
                  <a:shade val="100000"/>
                  <a:satMod val="115000"/>
                </a:srgbClr>
              </a:gs>
            </a:gsLst>
            <a:path path="circle">
              <a:fillToRect l="100000" t="100000"/>
            </a:path>
            <a:tileRect r="-100000" b="-100000"/>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suka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mendengar</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nasihat</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teguran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kritikan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sebagainya</a:t>
            </a:r>
            <a:endParaRPr lang="ms-MY" sz="28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 Diagonal Corner Rectangle 4"/>
          <p:cNvSpPr/>
          <p:nvPr/>
        </p:nvSpPr>
        <p:spPr>
          <a:xfrm>
            <a:off x="500034" y="5000636"/>
            <a:ext cx="7929618" cy="1357322"/>
          </a:xfrm>
          <a:prstGeom prst="round2DiagRect">
            <a:avLst>
              <a:gd name="adj1" fmla="val 50000"/>
              <a:gd name="adj2" fmla="val 50000"/>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Suka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menuntut</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pengetahuan</a:t>
            </a:r>
            <a:endParaRPr lang="ms-MY" sz="28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285992"/>
            <a:ext cx="9144000" cy="2400657"/>
          </a:xfrm>
          <a:prstGeom prst="rect">
            <a:avLst/>
          </a:prstGeom>
          <a:solidFill>
            <a:srgbClr val="002060">
              <a:alpha val="62000"/>
            </a:srgb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3" name="TextBox 2"/>
          <p:cNvSpPr txBox="1"/>
          <p:nvPr/>
        </p:nvSpPr>
        <p:spPr>
          <a:xfrm>
            <a:off x="285720"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accent2">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accent2">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accent2">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accent2">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accent2">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accent2">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accent2">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accent2">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accent2">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9118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57224" y="500042"/>
            <a:ext cx="7572428" cy="584775"/>
          </a:xfrm>
          <a:prstGeom prst="rect">
            <a:avLst/>
          </a:prstGeom>
        </p:spPr>
        <p:txBody>
          <a:bodyPr wrap="square">
            <a:spAutoFit/>
          </a:bodyPr>
          <a:lstStyle/>
          <a:p>
            <a:pPr algn="ct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Langkah</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Awal</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Menuju</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Taqwa</a:t>
            </a:r>
            <a:endParaRPr lang="ms-MY" sz="4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 name="Snip Single Corner Rectangle 2"/>
          <p:cNvSpPr/>
          <p:nvPr/>
        </p:nvSpPr>
        <p:spPr>
          <a:xfrm flipH="1">
            <a:off x="1285852" y="1500174"/>
            <a:ext cx="7429552" cy="1057276"/>
          </a:xfrm>
          <a:prstGeom prst="snip1Rect">
            <a:avLst/>
          </a:prstGeom>
          <a:solidFill>
            <a:srgbClr val="FF0000"/>
          </a:solidFill>
          <a:ln w="28575">
            <a:solidFill>
              <a:srgbClr val="FFFF00"/>
            </a:solidFill>
            <a:prstDash val="sysDash"/>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Berpegang</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aqidah</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ahli</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wal</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jamaah</a:t>
            </a:r>
            <a:endParaRPr lang="ms-MY" sz="28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Snip Single Corner Rectangle 3"/>
          <p:cNvSpPr/>
          <p:nvPr/>
        </p:nvSpPr>
        <p:spPr>
          <a:xfrm flipH="1">
            <a:off x="1285852" y="2786058"/>
            <a:ext cx="7429552" cy="1057276"/>
          </a:xfrm>
          <a:prstGeom prst="snip1Rect">
            <a:avLst/>
          </a:prstGeom>
          <a:solidFill>
            <a:srgbClr val="7030A0"/>
          </a:solidFill>
          <a:ln w="28575">
            <a:solidFill>
              <a:srgbClr val="FFFF00"/>
            </a:solidFill>
            <a:prstDash val="sysDash"/>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Tambah</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faham</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ajaran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Islam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amalkannya</a:t>
            </a:r>
            <a:endParaRPr lang="ms-MY" sz="28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ingle Corner Rectangle 4"/>
          <p:cNvSpPr/>
          <p:nvPr/>
        </p:nvSpPr>
        <p:spPr>
          <a:xfrm flipH="1">
            <a:off x="1285852" y="4143380"/>
            <a:ext cx="7429552" cy="1057276"/>
          </a:xfrm>
          <a:prstGeom prst="snip1Rect">
            <a:avLst/>
          </a:prstGeom>
          <a:solidFill>
            <a:srgbClr val="FF0000"/>
          </a:solidFill>
          <a:ln w="28575">
            <a:solidFill>
              <a:srgbClr val="FFFF00"/>
            </a:solidFill>
            <a:prstDash val="sysDash"/>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Bermuraqabah</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yakin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perhatikan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endParaRPr lang="ms-MY" sz="28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ingle Corner Rectangle 5"/>
          <p:cNvSpPr/>
          <p:nvPr/>
        </p:nvSpPr>
        <p:spPr>
          <a:xfrm flipH="1">
            <a:off x="1285852" y="5514996"/>
            <a:ext cx="7429552" cy="1057276"/>
          </a:xfrm>
          <a:prstGeom prst="snip1Rect">
            <a:avLst/>
          </a:prstGeom>
          <a:solidFill>
            <a:srgbClr val="7030A0"/>
          </a:solidFill>
          <a:ln w="28575">
            <a:solidFill>
              <a:srgbClr val="FFFF00"/>
            </a:solidFill>
            <a:prstDash val="sysDash"/>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Bersahabat</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mulia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abaikan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dakwah</a:t>
            </a:r>
            <a:endParaRPr lang="ms-MY" sz="28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un 6"/>
          <p:cNvSpPr/>
          <p:nvPr/>
        </p:nvSpPr>
        <p:spPr>
          <a:xfrm>
            <a:off x="428596" y="1500174"/>
            <a:ext cx="914400" cy="914400"/>
          </a:xfrm>
          <a:prstGeom prst="sun">
            <a:avLst/>
          </a:prstGeom>
          <a:solidFill>
            <a:srgbClr val="7030A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Sun 7"/>
          <p:cNvSpPr/>
          <p:nvPr/>
        </p:nvSpPr>
        <p:spPr>
          <a:xfrm>
            <a:off x="500034" y="2714620"/>
            <a:ext cx="914400" cy="914400"/>
          </a:xfrm>
          <a:prstGeom prst="sun">
            <a:avLst/>
          </a:prstGeom>
          <a:solidFill>
            <a:srgbClr val="7030A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9" name="Sun 8"/>
          <p:cNvSpPr/>
          <p:nvPr/>
        </p:nvSpPr>
        <p:spPr>
          <a:xfrm>
            <a:off x="500034" y="4071942"/>
            <a:ext cx="914400" cy="914400"/>
          </a:xfrm>
          <a:prstGeom prst="sun">
            <a:avLst/>
          </a:prstGeom>
          <a:solidFill>
            <a:srgbClr val="7030A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0" name="Sun 9"/>
          <p:cNvSpPr/>
          <p:nvPr/>
        </p:nvSpPr>
        <p:spPr>
          <a:xfrm>
            <a:off x="571472" y="5500702"/>
            <a:ext cx="914400" cy="914400"/>
          </a:xfrm>
          <a:prstGeom prst="sun">
            <a:avLst/>
          </a:prstGeom>
          <a:solidFill>
            <a:srgbClr val="7030A0"/>
          </a:solid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57224" y="331753"/>
            <a:ext cx="7572428" cy="954107"/>
          </a:xfrm>
          <a:prstGeom prst="rect">
            <a:avLst/>
          </a:prstGeom>
        </p:spPr>
        <p:txBody>
          <a:bodyPr wrap="square">
            <a:spAutoFit/>
          </a:bodyPr>
          <a:lstStyle/>
          <a:p>
            <a:pPr algn="ct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Mursalat</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41-44</a:t>
            </a:r>
            <a:endParaRPr lang="ms-MY" sz="36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 name="TextBox 2"/>
          <p:cNvSpPr txBox="1"/>
          <p:nvPr/>
        </p:nvSpPr>
        <p:spPr>
          <a:xfrm>
            <a:off x="0" y="3823178"/>
            <a:ext cx="9144000" cy="2677656"/>
          </a:xfrm>
          <a:prstGeom prst="rect">
            <a:avLst/>
          </a:prstGeom>
          <a:solidFill>
            <a:srgbClr val="00CCFF">
              <a:alpha val="43000"/>
            </a:srgbClr>
          </a:solidFill>
          <a:ln w="57150">
            <a:noFill/>
          </a:ln>
        </p:spPr>
        <p:txBody>
          <a:bodyPr wrap="square">
            <a:spAutoFit/>
          </a:bodyPr>
          <a:lstStyle/>
          <a:p>
            <a:pPr algn="ctr" fontAlgn="auto">
              <a:spcBef>
                <a:spcPts val="0"/>
              </a:spcBef>
              <a:spcAft>
                <a:spcPts val="0"/>
              </a:spcAft>
              <a:defRPr/>
            </a:pP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Sesungguhnya</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berada</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ditempat</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teduh</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berdekatan</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mata</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air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menikmati</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buah-buahan</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dari</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jenis</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ingini</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Makan</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minumlah</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lazatnya</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disebabkan</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apa</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telah</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kerjakan</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sesungguhnya</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demikianlah</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membalas</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berusaha</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mengerjakan</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amal-amal</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b="1" dirty="0" err="1"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400" b="1" dirty="0" smtClean="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400" b="1" dirty="0">
              <a:ln w="9525" cmpd="sng">
                <a:solidFill>
                  <a:schemeClr val="tx1"/>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4" name="Rectangle 3"/>
          <p:cNvSpPr/>
          <p:nvPr/>
        </p:nvSpPr>
        <p:spPr>
          <a:xfrm>
            <a:off x="214282" y="1561446"/>
            <a:ext cx="8643998" cy="2123658"/>
          </a:xfrm>
          <a:prstGeom prst="rect">
            <a:avLst/>
          </a:prstGeom>
        </p:spPr>
        <p:txBody>
          <a:bodyPr wrap="square">
            <a:spAutoFit/>
          </a:bodyPr>
          <a:lstStyle/>
          <a:p>
            <a:pPr algn="ct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mj-cs"/>
              </a:rPr>
              <a:t>إِنَّ الْمُتَّقِينَ فِي ظِلاَلٍ وَعُيُونٍ وَفَوَاكِهَ مِمَّا يَشْتَهُونَ كُلُوا وَاشْرَبُوا هَنِيئًا بِمَا كُنتُمْ تَعْمَلُونَ إِنَّا كَذَلِكَ نَجْزِي الْمُحْسِنينَ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4.bp.blogspot.com/_0rUYI5RHHGw/TDc-TYb5seI/AAAAAAAAAI4/9ckgnHQkT1k/s1600/20100319124428__dsc5308%2520copy%2520copy.jpg"/>
          <p:cNvPicPr>
            <a:picLocks noChangeAspect="1" noChangeArrowheads="1"/>
          </p:cNvPicPr>
          <p:nvPr/>
        </p:nvPicPr>
        <p:blipFill>
          <a:blip r:embed="rId2"/>
          <a:srcRect l="13333" t="17778"/>
          <a:stretch>
            <a:fillRect/>
          </a:stretch>
        </p:blipFill>
        <p:spPr bwMode="auto">
          <a:xfrm>
            <a:off x="0" y="-11875"/>
            <a:ext cx="9144000" cy="6858000"/>
          </a:xfrm>
          <a:prstGeom prst="rect">
            <a:avLst/>
          </a:prstGeom>
          <a:noFill/>
        </p:spPr>
      </p:pic>
      <p:sp>
        <p:nvSpPr>
          <p:cNvPr id="5" name="Rectangle 4"/>
          <p:cNvSpPr/>
          <p:nvPr/>
        </p:nvSpPr>
        <p:spPr>
          <a:xfrm>
            <a:off x="1676400" y="2996148"/>
            <a:ext cx="7467600" cy="3323987"/>
          </a:xfrm>
          <a:prstGeom prst="rect">
            <a:avLst/>
          </a:prstGeom>
          <a:noFill/>
        </p:spPr>
        <p:txBody>
          <a:bodyPr wrap="square">
            <a:spAutoFit/>
          </a:bodyPr>
          <a:lstStyle/>
          <a:p>
            <a:pPr algn="ctr">
              <a:defRPr/>
            </a:pPr>
            <a:r>
              <a:rPr lang="en-US" sz="30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0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0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a:t>
            </a:r>
            <a:r>
              <a:rPr lang="en-US" sz="30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0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Rabbal</a:t>
            </a:r>
            <a:r>
              <a:rPr lang="en-US" sz="30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0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Aalamin</a:t>
            </a:r>
            <a:r>
              <a:rPr lang="en-US" sz="30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0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Tuhan</a:t>
            </a:r>
            <a:r>
              <a:rPr lang="en-US" sz="30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0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Yang </a:t>
            </a:r>
            <a:r>
              <a:rPr lang="en-US" sz="30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Memperkenankan</a:t>
            </a:r>
            <a:r>
              <a:rPr lang="en-US" sz="30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0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Doa</a:t>
            </a:r>
            <a:r>
              <a:rPr lang="en-US" sz="30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0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Orang-orang</a:t>
            </a:r>
            <a:r>
              <a:rPr lang="en-US" sz="30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0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Taat</a:t>
            </a:r>
            <a:r>
              <a:rPr lang="en-US" sz="30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endParaRPr lang="en-US" sz="30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a:p>
            <a:pPr algn="ctr">
              <a:defRPr/>
            </a:pPr>
            <a:r>
              <a:rPr lang="en-US" sz="30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Berilah</a:t>
            </a:r>
            <a:r>
              <a:rPr lang="en-US" sz="30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0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Taufik</a:t>
            </a:r>
            <a:r>
              <a:rPr lang="en-US" sz="30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0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0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0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Kami</a:t>
            </a:r>
            <a:r>
              <a:rPr lang="en-US" sz="30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p>
          <a:p>
            <a:pPr algn="ctr">
              <a:defRPr/>
            </a:pPr>
            <a:r>
              <a:rPr lang="en-US" sz="30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Di </a:t>
            </a:r>
            <a:r>
              <a:rPr lang="en-US" sz="30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Dalam</a:t>
            </a:r>
            <a:r>
              <a:rPr lang="en-US" sz="30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0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Mentaatimu</a:t>
            </a:r>
            <a:r>
              <a:rPr lang="en-US" sz="30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0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Ampunilah</a:t>
            </a:r>
            <a:r>
              <a:rPr lang="en-US" sz="30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0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0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0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Mereka</a:t>
            </a:r>
            <a:r>
              <a:rPr lang="en-US" sz="30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0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Memohon</a:t>
            </a:r>
            <a:r>
              <a:rPr lang="en-US" sz="30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0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Keampunan</a:t>
            </a:r>
            <a:r>
              <a:rPr lang="en-US" sz="30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0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endParaRPr lang="en-US" sz="30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2619404" y="2068289"/>
            <a:ext cx="6096000" cy="646331"/>
          </a:xfrm>
          <a:prstGeom prst="rect">
            <a:avLst/>
          </a:prstGeom>
          <a:solidFill>
            <a:srgbClr val="FFC000"/>
          </a:solidFill>
          <a:ln>
            <a:solidFill>
              <a:schemeClr val="bg1"/>
            </a:solidFill>
          </a:ln>
          <a:effectLst>
            <a:glow rad="101600">
              <a:schemeClr val="tx1">
                <a:alpha val="60000"/>
              </a:schemeClr>
            </a:glow>
          </a:effectLst>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duotone>
              <a:prstClr val="black"/>
              <a:srgbClr val="FF0000">
                <a:tint val="45000"/>
                <a:satMod val="400000"/>
              </a:srgbClr>
            </a:duotone>
          </a:blip>
          <a:srcRect l="12746" t="15909" r="12480"/>
          <a:stretch>
            <a:fillRect/>
          </a:stretch>
        </p:blipFill>
        <p:spPr bwMode="auto">
          <a:xfrm>
            <a:off x="4114800" y="1600200"/>
            <a:ext cx="4953000" cy="1828800"/>
          </a:xfrm>
          <a:prstGeom prst="rect">
            <a:avLst/>
          </a:prstGeom>
          <a:noFill/>
          <a:ln w="9525">
            <a:noFill/>
            <a:miter lim="800000"/>
            <a:headEnd/>
            <a:tailEnd/>
          </a:ln>
          <a:effectLst>
            <a:innerShdw blurRad="114300">
              <a:prstClr val="black"/>
            </a:innerShdw>
            <a:reflection blurRad="6350" stA="50000" endA="300" endPos="38500" dist="50800" dir="5400000" sy="-100000" algn="bl" rotWithShape="0"/>
          </a:effectLst>
        </p:spPr>
      </p:pic>
      <p:pic>
        <p:nvPicPr>
          <p:cNvPr id="5" name="Picture 4"/>
          <p:cNvPicPr>
            <a:picLocks noChangeAspect="1" noChangeArrowheads="1"/>
          </p:cNvPicPr>
          <p:nvPr/>
        </p:nvPicPr>
        <p:blipFill>
          <a:blip r:embed="rId4">
            <a:lum bright="40000" contrast="-40000"/>
          </a:blip>
          <a:srcRect/>
          <a:stretch>
            <a:fillRect/>
          </a:stretch>
        </p:blipFill>
        <p:spPr bwMode="auto">
          <a:xfrm>
            <a:off x="3352800" y="3048000"/>
            <a:ext cx="6465873" cy="1341438"/>
          </a:xfrm>
          <a:prstGeom prst="rect">
            <a:avLst/>
          </a:prstGeom>
          <a:noFill/>
          <a:ln w="9525">
            <a:noFill/>
            <a:miter lim="800000"/>
            <a:headEnd/>
            <a:tailEnd/>
          </a:ln>
          <a:effectLst>
            <a:glow rad="228600">
              <a:schemeClr val="tx1">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285992"/>
            <a:ext cx="9144000" cy="2400657"/>
          </a:xfrm>
          <a:prstGeom prst="rect">
            <a:avLst/>
          </a:prstGeom>
          <a:solidFill>
            <a:srgbClr val="002060">
              <a:alpha val="62000"/>
            </a:srgb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3" name="TextBox 2"/>
          <p:cNvSpPr txBox="1"/>
          <p:nvPr/>
        </p:nvSpPr>
        <p:spPr>
          <a:xfrm>
            <a:off x="285720"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rgbClr val="C00000">
                      <a:alpha val="40000"/>
                    </a:srgb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rgbClr val="C00000">
                      <a:alpha val="40000"/>
                    </a:srgb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rgbClr val="C00000">
                      <a:alpha val="40000"/>
                    </a:srgb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rgbClr val="C00000">
                      <a:alpha val="40000"/>
                    </a:srgb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rgbClr val="C00000">
                      <a:alpha val="40000"/>
                    </a:srgb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rgbClr val="C00000">
                      <a:alpha val="40000"/>
                    </a:srgb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rgbClr val="C00000">
                      <a:alpha val="40000"/>
                    </a:srgb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rgbClr val="C00000">
                      <a:alpha val="40000"/>
                    </a:srgb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rgbClr val="C00000">
                    <a:alpha val="40000"/>
                  </a:srgb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9118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28802"/>
            <a:ext cx="9144000" cy="1569660"/>
          </a:xfrm>
          <a:prstGeom prst="rect">
            <a:avLst/>
          </a:prstGeom>
          <a:solidFill>
            <a:srgbClr val="002060">
              <a:alpha val="59000"/>
            </a:srgb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mj-cs"/>
              </a:rPr>
              <a:t>وَأَشْهَدُ أَن لاَّ إِلَهَ إِلاَّ اللهُ وَحْدَهُ لاَ شَرِيْكَ لَهُ، وَأَشْهَدُ أَنَّ مُحَمَّدًا عَبْدُهُ وَرَسُوْلُهُ أَرْسَلَهُ لِكَآفَّةِ النَّاسِ أَجْمَعِيْنَ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mj-cs"/>
            </a:endParaRPr>
          </a:p>
        </p:txBody>
      </p:sp>
      <p:sp>
        <p:nvSpPr>
          <p:cNvPr id="3" name="Rectangle 2"/>
          <p:cNvSpPr/>
          <p:nvPr/>
        </p:nvSpPr>
        <p:spPr>
          <a:xfrm>
            <a:off x="714348" y="21429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214282" y="4071942"/>
            <a:ext cx="8643998" cy="2677656"/>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diutuskan</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manusia</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seluruhnya</a:t>
            </a:r>
            <a:r>
              <a:rPr lang="en-US" sz="28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14348" y="285728"/>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95234" y="1514476"/>
            <a:ext cx="8572560" cy="1569660"/>
          </a:xfrm>
          <a:prstGeom prst="rect">
            <a:avLst/>
          </a:prstGeom>
          <a:solidFill>
            <a:srgbClr val="990000">
              <a:alpha val="11000"/>
            </a:srgbClr>
          </a:solidFill>
        </p:spPr>
        <p:txBody>
          <a:bodyPr wrap="square">
            <a:spAutoFit/>
          </a:bodyPr>
          <a:lstStyle/>
          <a:p>
            <a:pPr algn="ctr" rtl="1"/>
            <a:r>
              <a:rPr lang="ar-SA" sz="4800" b="1" dirty="0" smtClean="0">
                <a:solidFill>
                  <a:srgbClr val="FFFF00"/>
                </a:solidFill>
                <a:effectLst>
                  <a:glow rad="101600">
                    <a:schemeClr val="tx1">
                      <a:alpha val="60000"/>
                    </a:schemeClr>
                  </a:glow>
                </a:effectLst>
                <a:cs typeface="Traditional Arabic" pitchFamily="2" charset="-78"/>
              </a:rPr>
              <a:t>اللَّهُمَّ صَلِّ وَسَلِّمْ عَلَى سَيِّدِنَا وَحَبِيْبِنَا وَمَوْلاَنَا مُحَمَّدٍ وَعَلَى آلِهِ وَصَحْبِهِ وَأَتْبَاعِهِ إِلَى يَوْمِ يُبْعَثُوْنَ</a:t>
            </a:r>
            <a:endParaRPr lang="ms-MY" sz="48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6" name="TextBox 5"/>
          <p:cNvSpPr txBox="1"/>
          <p:nvPr/>
        </p:nvSpPr>
        <p:spPr>
          <a:xfrm>
            <a:off x="500034" y="3571876"/>
            <a:ext cx="8286808" cy="2677656"/>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kekasih</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mengikutnya</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sihingga</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kemudian</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14348" y="486771"/>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214314" y="1785926"/>
            <a:ext cx="9144000" cy="1569660"/>
          </a:xfrm>
          <a:prstGeom prst="rect">
            <a:avLst/>
          </a:prstGeom>
          <a:solidFill>
            <a:srgbClr val="002060">
              <a:alpha val="75000"/>
            </a:srgbClr>
          </a:solidFill>
        </p:spPr>
        <p:txBody>
          <a:bodyPr wrap="square">
            <a:spAutoFit/>
          </a:bodyPr>
          <a:lstStyle/>
          <a:p>
            <a:pPr algn="ctr" rtl="1"/>
            <a:r>
              <a:rPr lang="ar-SA" sz="4800" b="1" dirty="0" smtClean="0">
                <a:solidFill>
                  <a:srgbClr val="FFFF00"/>
                </a:solidFill>
                <a:effectLst>
                  <a:glow rad="101600">
                    <a:schemeClr val="tx1">
                      <a:alpha val="60000"/>
                    </a:schemeClr>
                  </a:glow>
                </a:effectLst>
                <a:cs typeface="+mj-cs"/>
              </a:rPr>
              <a:t>فَيَآ أَيُّهَا النَّاسِ،اتَّقُوْا رَبَّكُمْ عَزَّ وَجَلَّ وَأَطَيْعُوْهُ لَعَلَّكُمْ تُفْلَحُوْنَ فِيْ الدُّنْيَا وَتَفُوْزُوْنَ بِالْجَنَّةِ فِيْ الآخِرَةِ</a:t>
            </a:r>
            <a:endParaRPr lang="ms-MY" sz="4800" b="1" dirty="0">
              <a:ln>
                <a:solidFill>
                  <a:srgbClr val="FFC000"/>
                </a:solidFill>
              </a:ln>
              <a:solidFill>
                <a:srgbClr val="FFFF00"/>
              </a:solidFill>
              <a:effectLst>
                <a:glow rad="101600">
                  <a:schemeClr val="tx1">
                    <a:alpha val="60000"/>
                  </a:schemeClr>
                </a:glow>
              </a:effectLst>
              <a:latin typeface="Traditional Arabic" pitchFamily="18" charset="-78"/>
              <a:cs typeface="+mj-cs"/>
            </a:endParaRPr>
          </a:p>
        </p:txBody>
      </p:sp>
      <p:sp>
        <p:nvSpPr>
          <p:cNvPr id="6" name="TextBox 5"/>
          <p:cNvSpPr txBox="1"/>
          <p:nvPr/>
        </p:nvSpPr>
        <p:spPr>
          <a:xfrm>
            <a:off x="419096" y="4113448"/>
            <a:ext cx="8724904" cy="1815882"/>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manusia</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tuhan</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taatilah</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Dia</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Moga-moga</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cemerlang</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1885959" y="5124472"/>
            <a:ext cx="5686452" cy="1447800"/>
          </a:xfrm>
          <a:prstGeom prst="round2DiagRect">
            <a:avLst>
              <a:gd name="adj1" fmla="val 20595"/>
              <a:gd name="adj2" fmla="val 0"/>
            </a:avLst>
          </a:prstGeom>
          <a:solidFill>
            <a:srgbClr val="00B0F0"/>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Bahagialah</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orang</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bertaqwa</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32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3" name="Round Diagonal Corner Rectangle 2"/>
          <p:cNvSpPr/>
          <p:nvPr/>
        </p:nvSpPr>
        <p:spPr>
          <a:xfrm>
            <a:off x="514359" y="3295672"/>
            <a:ext cx="7543800" cy="1676400"/>
          </a:xfrm>
          <a:prstGeom prst="round2DiagRect">
            <a:avLst>
              <a:gd name="adj1" fmla="val 13495"/>
              <a:gd name="adj2" fmla="val 0"/>
            </a:avLst>
          </a:prstGeom>
          <a:solidFill>
            <a:srgbClr val="660066"/>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Lakukan</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segala</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perintah</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jauhi</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laranganNya</a:t>
            </a:r>
            <a:endParaRPr lang="en-US" sz="32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4" name="Rounded Rectangle 3"/>
          <p:cNvSpPr/>
          <p:nvPr/>
        </p:nvSpPr>
        <p:spPr>
          <a:xfrm>
            <a:off x="2043138" y="1762146"/>
            <a:ext cx="6172200" cy="1371600"/>
          </a:xfrm>
          <a:prstGeom prst="roundRect">
            <a:avLst>
              <a:gd name="adj" fmla="val 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algn="ctr">
              <a:defRPr/>
            </a:pP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Bertaqwalah</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kepada</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Allah.</a:t>
            </a:r>
            <a:endParaRPr lang="en-US" sz="32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5" name="Rectangle 4"/>
          <p:cNvSpPr/>
          <p:nvPr/>
        </p:nvSpPr>
        <p:spPr>
          <a:xfrm>
            <a:off x="714348" y="486771"/>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57224" y="500042"/>
            <a:ext cx="7572428" cy="584775"/>
          </a:xfrm>
          <a:prstGeom prst="rect">
            <a:avLst/>
          </a:prstGeom>
          <a:noFill/>
          <a:ln w="57150">
            <a:noFill/>
          </a:ln>
          <a:effectLst>
            <a:glow rad="101600">
              <a:schemeClr val="tx1">
                <a:alpha val="60000"/>
              </a:schemeClr>
            </a:glow>
          </a:effectLst>
        </p:spPr>
        <p:txBody>
          <a:bodyPr wrap="square">
            <a:spAutoFit/>
          </a:bodyPr>
          <a:lstStyle/>
          <a:p>
            <a:pPr algn="ctr"/>
            <a:r>
              <a:rPr lang="en-US" sz="3200"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Bertanggungjawablah</a:t>
            </a:r>
            <a:r>
              <a:rPr lang="en-US" sz="3200"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40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 name="Chord 2"/>
          <p:cNvSpPr/>
          <p:nvPr/>
        </p:nvSpPr>
        <p:spPr>
          <a:xfrm rot="17593562">
            <a:off x="4072306" y="1071918"/>
            <a:ext cx="914400" cy="914400"/>
          </a:xfrm>
          <a:prstGeom prst="chord">
            <a:avLst/>
          </a:prstGeom>
          <a:solidFill>
            <a:srgbClr val="FF99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n>
                <a:solidFill>
                  <a:schemeClr val="tx1"/>
                </a:solidFill>
              </a:ln>
              <a:effectLst>
                <a:glow rad="101600">
                  <a:schemeClr val="tx1">
                    <a:alpha val="60000"/>
                  </a:schemeClr>
                </a:glow>
              </a:effectLst>
            </a:endParaRPr>
          </a:p>
        </p:txBody>
      </p:sp>
      <p:sp>
        <p:nvSpPr>
          <p:cNvPr id="4" name="Oval 3"/>
          <p:cNvSpPr/>
          <p:nvPr/>
        </p:nvSpPr>
        <p:spPr>
          <a:xfrm>
            <a:off x="285720" y="1428736"/>
            <a:ext cx="2214578" cy="1485904"/>
          </a:xfrm>
          <a:prstGeom prst="ellipse">
            <a:avLst/>
          </a:prstGeom>
          <a:solidFill>
            <a:srgbClr val="FF00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Agama</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Oval 4"/>
          <p:cNvSpPr/>
          <p:nvPr/>
        </p:nvSpPr>
        <p:spPr>
          <a:xfrm>
            <a:off x="1385878" y="2643182"/>
            <a:ext cx="2486036" cy="1485904"/>
          </a:xfrm>
          <a:prstGeom prst="ellipse">
            <a:avLst/>
          </a:prstGeom>
          <a:solidFill>
            <a:srgbClr val="7030A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Oval 5"/>
          <p:cNvSpPr/>
          <p:nvPr/>
        </p:nvSpPr>
        <p:spPr>
          <a:xfrm>
            <a:off x="3443286" y="3214686"/>
            <a:ext cx="2486036" cy="1485904"/>
          </a:xfrm>
          <a:prstGeom prst="ellipse">
            <a:avLst/>
          </a:prstGeom>
          <a:solidFill>
            <a:srgbClr val="FF00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Keluarga</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Oval 6"/>
          <p:cNvSpPr/>
          <p:nvPr/>
        </p:nvSpPr>
        <p:spPr>
          <a:xfrm>
            <a:off x="5672158" y="2857496"/>
            <a:ext cx="2486036" cy="1485904"/>
          </a:xfrm>
          <a:prstGeom prst="ellipse">
            <a:avLst/>
          </a:prstGeom>
          <a:solidFill>
            <a:srgbClr val="7030A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Bangasa</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Oval 7"/>
          <p:cNvSpPr/>
          <p:nvPr/>
        </p:nvSpPr>
        <p:spPr>
          <a:xfrm>
            <a:off x="6586558" y="1428736"/>
            <a:ext cx="2343160" cy="1485904"/>
          </a:xfrm>
          <a:prstGeom prst="ellipse">
            <a:avLst/>
          </a:prstGeom>
          <a:solidFill>
            <a:srgbClr val="FF00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Negara</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Down Arrow 8"/>
          <p:cNvSpPr/>
          <p:nvPr/>
        </p:nvSpPr>
        <p:spPr>
          <a:xfrm rot="4009822">
            <a:off x="2885342" y="1316717"/>
            <a:ext cx="500066" cy="857256"/>
          </a:xfrm>
          <a:prstGeom prst="downArrow">
            <a:avLst/>
          </a:prstGeom>
          <a:solidFill>
            <a:srgbClr val="FF99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n>
                <a:solidFill>
                  <a:schemeClr val="tx1"/>
                </a:solidFill>
              </a:ln>
              <a:effectLst>
                <a:glow rad="101600">
                  <a:schemeClr val="tx1">
                    <a:alpha val="60000"/>
                  </a:schemeClr>
                </a:glow>
              </a:effectLst>
            </a:endParaRPr>
          </a:p>
        </p:txBody>
      </p:sp>
      <p:sp>
        <p:nvSpPr>
          <p:cNvPr id="10" name="Down Arrow 9"/>
          <p:cNvSpPr/>
          <p:nvPr/>
        </p:nvSpPr>
        <p:spPr>
          <a:xfrm rot="2882567">
            <a:off x="3450559" y="1901241"/>
            <a:ext cx="500066" cy="857256"/>
          </a:xfrm>
          <a:prstGeom prst="downArrow">
            <a:avLst/>
          </a:prstGeom>
          <a:solidFill>
            <a:srgbClr val="FF99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n>
                <a:solidFill>
                  <a:schemeClr val="tx1"/>
                </a:solidFill>
              </a:ln>
              <a:effectLst>
                <a:glow rad="101600">
                  <a:schemeClr val="tx1">
                    <a:alpha val="60000"/>
                  </a:schemeClr>
                </a:glow>
              </a:effectLst>
            </a:endParaRPr>
          </a:p>
        </p:txBody>
      </p:sp>
      <p:sp>
        <p:nvSpPr>
          <p:cNvPr id="11" name="Down Arrow 10"/>
          <p:cNvSpPr/>
          <p:nvPr/>
        </p:nvSpPr>
        <p:spPr>
          <a:xfrm>
            <a:off x="4286248" y="2143116"/>
            <a:ext cx="500066" cy="857256"/>
          </a:xfrm>
          <a:prstGeom prst="downArrow">
            <a:avLst/>
          </a:prstGeom>
          <a:solidFill>
            <a:srgbClr val="FF99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n>
                <a:solidFill>
                  <a:schemeClr val="tx1"/>
                </a:solidFill>
              </a:ln>
              <a:effectLst>
                <a:glow rad="101600">
                  <a:schemeClr val="tx1">
                    <a:alpha val="60000"/>
                  </a:schemeClr>
                </a:glow>
              </a:effectLst>
            </a:endParaRPr>
          </a:p>
        </p:txBody>
      </p:sp>
      <p:sp>
        <p:nvSpPr>
          <p:cNvPr id="12" name="Down Arrow 11"/>
          <p:cNvSpPr/>
          <p:nvPr/>
        </p:nvSpPr>
        <p:spPr>
          <a:xfrm rot="18810719">
            <a:off x="5100152" y="1898686"/>
            <a:ext cx="500066" cy="857256"/>
          </a:xfrm>
          <a:prstGeom prst="downArrow">
            <a:avLst/>
          </a:prstGeom>
          <a:solidFill>
            <a:srgbClr val="FF99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n>
                <a:solidFill>
                  <a:schemeClr val="tx1"/>
                </a:solidFill>
              </a:ln>
              <a:effectLst>
                <a:glow rad="101600">
                  <a:schemeClr val="tx1">
                    <a:alpha val="60000"/>
                  </a:schemeClr>
                </a:glow>
              </a:effectLst>
            </a:endParaRPr>
          </a:p>
        </p:txBody>
      </p:sp>
      <p:sp>
        <p:nvSpPr>
          <p:cNvPr id="13" name="Down Arrow 12"/>
          <p:cNvSpPr/>
          <p:nvPr/>
        </p:nvSpPr>
        <p:spPr>
          <a:xfrm rot="17157929">
            <a:off x="5461074" y="1292939"/>
            <a:ext cx="500066" cy="857256"/>
          </a:xfrm>
          <a:prstGeom prst="downArrow">
            <a:avLst/>
          </a:prstGeom>
          <a:solidFill>
            <a:srgbClr val="FF99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n>
                <a:solidFill>
                  <a:schemeClr val="tx1"/>
                </a:solidFill>
              </a:ln>
              <a:effectLst>
                <a:glow rad="101600">
                  <a:schemeClr val="tx1">
                    <a:alpha val="60000"/>
                  </a:schemeClr>
                </a:glow>
              </a:effectLst>
            </a:endParaRPr>
          </a:p>
        </p:txBody>
      </p:sp>
      <p:sp>
        <p:nvSpPr>
          <p:cNvPr id="18" name="Snip Same Side Corner Rectangle 17"/>
          <p:cNvSpPr/>
          <p:nvPr/>
        </p:nvSpPr>
        <p:spPr>
          <a:xfrm>
            <a:off x="1000100" y="5086368"/>
            <a:ext cx="7286676" cy="1271590"/>
          </a:xfrm>
          <a:prstGeom prst="snip2SameRect">
            <a:avLst/>
          </a:prstGeom>
          <a:solidFill>
            <a:srgbClr val="00B05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Iltizam</a:t>
            </a:r>
            <a:r>
              <a:rPr lang="en-US" sz="3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3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Ajaran</a:t>
            </a:r>
            <a:r>
              <a:rPr lang="en-US" sz="3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3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428736"/>
            <a:ext cx="9144000" cy="1754326"/>
          </a:xfrm>
          <a:prstGeom prst="rect">
            <a:avLst/>
          </a:prstGeom>
          <a:solidFill>
            <a:srgbClr val="002060">
              <a:alpha val="59000"/>
            </a:srgbClr>
          </a:solidFill>
        </p:spPr>
        <p:txBody>
          <a:bodyPr wrap="square">
            <a:spAutoFit/>
          </a:bodyPr>
          <a:lstStyle/>
          <a:p>
            <a:pPr algn="ctr" rtl="1"/>
            <a:r>
              <a:rPr lang="ar-SA" sz="36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الَّذِيْ آمَنَ بِهِ أَنْبِيَآؤُهُ وَأَوْلِيَآؤُهُ، هُوَ وَحْدَهُ لاَ شَرِيْكَ لَهُ، وَهُوَ عَلَى كُلِّ شَيْءٍ قَدِيْرٌ، وَأَشْهَدُ أَنَّ مُحَمَّدًا عَبْدُهُ وَرَسُوْلُهُ،اصْطَفَاهُ رَبُّهُ مُبَيِّنًا سَبِيْلَ الإِسْلاَمِ وَطَرِيْقَ الإِيْمَانِ.</a:t>
            </a:r>
            <a:endParaRPr lang="ms-MY" sz="36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3" name="Rectangle 2"/>
          <p:cNvSpPr/>
          <p:nvPr/>
        </p:nvSpPr>
        <p:spPr>
          <a:xfrm>
            <a:off x="714348" y="21429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214282" y="3643314"/>
            <a:ext cx="8643998" cy="3046988"/>
          </a:xfrm>
          <a:prstGeom prst="rect">
            <a:avLst/>
          </a:prstGeom>
          <a:noFill/>
          <a:ln w="12700">
            <a:noFill/>
          </a:ln>
        </p:spPr>
        <p:txBody>
          <a:bodyPr wrap="square">
            <a:spAutoFit/>
          </a:bodyPr>
          <a:lstStyle/>
          <a:p>
            <a:pPr algn="ctr" fontAlgn="auto">
              <a:spcBef>
                <a:spcPts val="0"/>
              </a:spcBef>
              <a:spcAft>
                <a:spcPts val="0"/>
              </a:spcAft>
              <a:defRPr/>
            </a:pP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telah</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beriman</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denganNya</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nabi-nabiNya</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para</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waliNya,KeesaanNya</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Dia</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berkuasa</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atas</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tiap-tiap</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sesuatu</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Dan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pesuruhNya</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telah</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menunjukkan</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jalan</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islam</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iman</a:t>
            </a:r>
            <a:r>
              <a:rPr lang="en-US" sz="2400" b="1" dirty="0" smtClean="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rgbClr val="C00000"/>
                </a:solidFill>
                <a:prstDash val="solid"/>
              </a:ln>
              <a:solidFill>
                <a:schemeClr val="bg2">
                  <a:tint val="85000"/>
                  <a:satMod val="155000"/>
                </a:schemeClr>
              </a:solidFill>
              <a:effectLst>
                <a:glow rad="139700">
                  <a:schemeClr val="tx1">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57224" y="500042"/>
            <a:ext cx="7572428" cy="584775"/>
          </a:xfrm>
          <a:prstGeom prst="rect">
            <a:avLst/>
          </a:prstGeom>
        </p:spPr>
        <p:txBody>
          <a:bodyPr wrap="square">
            <a:spAutoFit/>
          </a:bodyPr>
          <a:lstStyle/>
          <a:p>
            <a:pPr algn="ct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Ketahuilah</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4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571472" y="5286388"/>
            <a:ext cx="8001056" cy="1357322"/>
          </a:xfrm>
          <a:prstGeom prst="rect">
            <a:avLst/>
          </a:prstGeom>
          <a:solidFill>
            <a:srgbClr val="00B050"/>
          </a:solidFill>
          <a:ln w="38100">
            <a:solidFill>
              <a:schemeClr val="bg1"/>
            </a:solidFill>
            <a:prstDash val="solid"/>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Dihisab</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ditempat</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dalan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sekiranya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dosa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diampun</a:t>
            </a:r>
            <a:endParaRPr lang="ms-MY" sz="28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Bent-Up Arrow 6"/>
          <p:cNvSpPr/>
          <p:nvPr/>
        </p:nvSpPr>
        <p:spPr>
          <a:xfrm flipV="1">
            <a:off x="4500562" y="1643050"/>
            <a:ext cx="2214578" cy="1428760"/>
          </a:xfrm>
          <a:prstGeom prst="bentUpArrow">
            <a:avLst>
              <a:gd name="adj1" fmla="val 25000"/>
              <a:gd name="adj2" fmla="val 50000"/>
              <a:gd name="adj3" fmla="val 31857"/>
            </a:avLst>
          </a:prstGeom>
          <a:solidFill>
            <a:srgbClr val="FFFF00"/>
          </a:solidFill>
          <a:ln w="76200">
            <a:solidFill>
              <a:schemeClr val="bg1"/>
            </a:solidFill>
            <a:prstDash val="solid"/>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n>
                <a:solidFill>
                  <a:schemeClr val="tx1"/>
                </a:solidFill>
              </a:ln>
              <a:effectLst>
                <a:glow rad="101600">
                  <a:schemeClr val="tx1">
                    <a:alpha val="60000"/>
                  </a:schemeClr>
                </a:glow>
              </a:effectLst>
            </a:endParaRPr>
          </a:p>
        </p:txBody>
      </p:sp>
      <p:sp>
        <p:nvSpPr>
          <p:cNvPr id="3" name="Rectangle 2"/>
          <p:cNvSpPr/>
          <p:nvPr/>
        </p:nvSpPr>
        <p:spPr>
          <a:xfrm>
            <a:off x="357158" y="1500174"/>
            <a:ext cx="4572032" cy="1214446"/>
          </a:xfrm>
          <a:prstGeom prst="rect">
            <a:avLst/>
          </a:prstGeom>
          <a:solidFill>
            <a:srgbClr val="002060"/>
          </a:solidFill>
          <a:ln w="38100">
            <a:solidFill>
              <a:schemeClr val="bg1"/>
            </a:solidFill>
            <a:prstDash val="solid"/>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effectLst>
                <a:latin typeface="Arial Black" pitchFamily="34" charset="0"/>
              </a:rPr>
              <a:t>Kegiatan</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samseng</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jalanan</a:t>
            </a:r>
            <a:endParaRPr lang="ms-MY" sz="2800" dirty="0">
              <a:ln>
                <a:solidFill>
                  <a:schemeClr val="tx1"/>
                </a:solidFill>
              </a:ln>
              <a:effectLst>
                <a:glow rad="101600">
                  <a:schemeClr val="tx1">
                    <a:alpha val="60000"/>
                  </a:schemeClr>
                </a:glow>
              </a:effectLst>
              <a:latin typeface="Arial Black" pitchFamily="34" charset="0"/>
            </a:endParaRPr>
          </a:p>
        </p:txBody>
      </p:sp>
      <p:sp>
        <p:nvSpPr>
          <p:cNvPr id="8" name="Curved Right Arrow 7"/>
          <p:cNvSpPr/>
          <p:nvPr/>
        </p:nvSpPr>
        <p:spPr>
          <a:xfrm rot="3103330">
            <a:off x="1379430" y="2796050"/>
            <a:ext cx="1698023" cy="2699536"/>
          </a:xfrm>
          <a:prstGeom prst="curvedRightArrow">
            <a:avLst/>
          </a:prstGeom>
          <a:solidFill>
            <a:srgbClr val="FFFF00"/>
          </a:solidFill>
          <a:ln w="76200">
            <a:solidFill>
              <a:schemeClr val="bg1"/>
            </a:solidFill>
            <a:prstDash val="solid"/>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n>
                <a:solidFill>
                  <a:schemeClr val="tx1"/>
                </a:solidFill>
              </a:ln>
              <a:solidFill>
                <a:schemeClr val="tx1"/>
              </a:solidFill>
              <a:effectLst>
                <a:glow rad="101600">
                  <a:schemeClr val="tx1">
                    <a:alpha val="60000"/>
                  </a:schemeClr>
                </a:glow>
              </a:effectLst>
            </a:endParaRPr>
          </a:p>
        </p:txBody>
      </p:sp>
      <p:sp>
        <p:nvSpPr>
          <p:cNvPr id="4" name="Rounded Rectangle 3"/>
          <p:cNvSpPr/>
          <p:nvPr/>
        </p:nvSpPr>
        <p:spPr>
          <a:xfrm>
            <a:off x="3000364" y="3143248"/>
            <a:ext cx="5643602" cy="1414466"/>
          </a:xfrm>
          <a:prstGeom prst="roundRect">
            <a:avLst/>
          </a:prstGeom>
          <a:solidFill>
            <a:srgbClr val="FF0000"/>
          </a:solidFill>
          <a:ln w="38100">
            <a:solidFill>
              <a:schemeClr val="bg1"/>
            </a:solidFill>
            <a:prstDash val="solid"/>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ln>
                  <a:solidFill>
                    <a:schemeClr val="tx1"/>
                  </a:solidFill>
                </a:ln>
                <a:effectLst>
                  <a:glow rad="101600">
                    <a:schemeClr val="tx1">
                      <a:alpha val="60000"/>
                    </a:schemeClr>
                  </a:glow>
                </a:effectLst>
                <a:latin typeface="Arial Black" pitchFamily="34" charset="0"/>
              </a:rPr>
              <a:t>Haram</a:t>
            </a:r>
            <a:r>
              <a:rPr lang="en-US" sz="4400" dirty="0" smtClean="0">
                <a:ln>
                  <a:solidFill>
                    <a:schemeClr val="tx1"/>
                  </a:solidFill>
                </a:ln>
                <a:effectLst>
                  <a:glow rad="101600">
                    <a:schemeClr val="tx1">
                      <a:alpha val="60000"/>
                    </a:schemeClr>
                  </a:glow>
                </a:effectLst>
                <a:latin typeface="Arial Black" pitchFamily="34" charset="0"/>
              </a:rPr>
              <a:t> </a:t>
            </a:r>
            <a:r>
              <a:rPr lang="en-US" sz="4400" dirty="0" err="1" smtClean="0">
                <a:ln>
                  <a:solidFill>
                    <a:schemeClr val="tx1"/>
                  </a:solidFill>
                </a:ln>
                <a:effectLst>
                  <a:glow rad="101600">
                    <a:schemeClr val="tx1">
                      <a:alpha val="60000"/>
                    </a:schemeClr>
                  </a:glow>
                </a:effectLst>
                <a:latin typeface="Arial Black" pitchFamily="34" charset="0"/>
              </a:rPr>
              <a:t>Dalam</a:t>
            </a:r>
            <a:r>
              <a:rPr lang="en-US" sz="4400" dirty="0" smtClean="0">
                <a:ln>
                  <a:solidFill>
                    <a:schemeClr val="tx1"/>
                  </a:solidFill>
                </a:ln>
                <a:effectLst>
                  <a:glow rad="101600">
                    <a:schemeClr val="tx1">
                      <a:alpha val="60000"/>
                    </a:schemeClr>
                  </a:glow>
                </a:effectLst>
                <a:latin typeface="Arial Black" pitchFamily="34" charset="0"/>
              </a:rPr>
              <a:t> Islam</a:t>
            </a:r>
            <a:endParaRPr lang="ms-MY" sz="4400" dirty="0">
              <a:ln>
                <a:solidFill>
                  <a:schemeClr val="tx1"/>
                </a:solidFill>
              </a:ln>
              <a:effectLst>
                <a:glow rad="101600">
                  <a:schemeClr val="tx1">
                    <a:alpha val="60000"/>
                  </a:schemeClr>
                </a:glow>
              </a:effectLst>
              <a:latin typeface="Arial Black"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57224" y="285728"/>
            <a:ext cx="7572428" cy="954107"/>
          </a:xfrm>
          <a:prstGeom prst="rect">
            <a:avLst/>
          </a:prstGeom>
        </p:spPr>
        <p:txBody>
          <a:bodyPr wrap="square">
            <a:spAutoFit/>
          </a:bodyPr>
          <a:lstStyle/>
          <a:p>
            <a:pPr algn="ct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195</a:t>
            </a:r>
            <a:endParaRPr lang="ms-MY" sz="36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4396941"/>
            <a:ext cx="9144000" cy="2246769"/>
          </a:xfrm>
          <a:prstGeom prst="rect">
            <a:avLst/>
          </a:prstGeom>
          <a:solidFill>
            <a:srgbClr val="00CCFF">
              <a:alpha val="41000"/>
            </a:srgbClr>
          </a:solidFill>
          <a:ln w="57150">
            <a:noFill/>
          </a:ln>
        </p:spPr>
        <p:txBody>
          <a:bodyPr wrap="square">
            <a:spAutoFit/>
          </a:bodyPr>
          <a:lstStyle/>
          <a:p>
            <a:pPr algn="ctr" fontAlgn="auto">
              <a:spcBef>
                <a:spcPts val="0"/>
              </a:spcBef>
              <a:spcAft>
                <a:spcPts val="0"/>
              </a:spcAft>
              <a:defRPr/>
            </a:pPr>
            <a:r>
              <a:rPr lang="en-US" sz="2800" b="1" dirty="0"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 </a:t>
            </a:r>
            <a:r>
              <a:rPr lang="en-US" sz="2800" b="1" dirty="0" err="1"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janganlah</a:t>
            </a:r>
            <a:r>
              <a:rPr lang="en-US" sz="2800" b="1" dirty="0"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800" b="1" dirty="0"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sengaja</a:t>
            </a:r>
            <a:r>
              <a:rPr lang="en-US" sz="2800" b="1" dirty="0"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mencampakkan</a:t>
            </a:r>
            <a:r>
              <a:rPr lang="en-US" sz="2800" b="1" dirty="0"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diri</a:t>
            </a:r>
            <a:r>
              <a:rPr lang="en-US" sz="2800" b="1" dirty="0"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800" b="1" dirty="0"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dalam</a:t>
            </a:r>
            <a:r>
              <a:rPr lang="en-US" sz="2800" b="1" dirty="0"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bahaya</a:t>
            </a:r>
            <a:r>
              <a:rPr lang="en-US" sz="2800" b="1" dirty="0"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kebinasaan</a:t>
            </a:r>
            <a:r>
              <a:rPr lang="en-US" sz="2800" b="1" dirty="0"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berbuat</a:t>
            </a:r>
            <a:r>
              <a:rPr lang="en-US" sz="2800" b="1" dirty="0"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baiklah</a:t>
            </a:r>
            <a:r>
              <a:rPr lang="en-US" sz="2800" b="1" dirty="0"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kerana</a:t>
            </a:r>
            <a:r>
              <a:rPr lang="en-US" sz="2800" b="1" dirty="0"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sesungguhnya</a:t>
            </a:r>
            <a:r>
              <a:rPr lang="en-US" sz="2800" b="1" dirty="0"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mengasihi</a:t>
            </a:r>
            <a:r>
              <a:rPr lang="en-US" sz="2800" b="1" dirty="0"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a:t>
            </a:r>
            <a:r>
              <a:rPr lang="en-US" sz="2800" b="1" dirty="0"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b="1" dirty="0" err="1"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berusaha</a:t>
            </a:r>
            <a:r>
              <a:rPr lang="en-US" sz="2800" b="1" dirty="0"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memperbaiki</a:t>
            </a:r>
            <a:r>
              <a:rPr lang="en-US" sz="2800" b="1" dirty="0"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amalannya</a:t>
            </a:r>
            <a:r>
              <a:rPr lang="en-US" sz="2800" b="1" dirty="0" smtClean="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schemeClr val="bg1"/>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857224" y="1960426"/>
            <a:ext cx="7429551" cy="1754326"/>
          </a:xfrm>
          <a:prstGeom prst="rect">
            <a:avLst/>
          </a:prstGeom>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mj-cs"/>
              </a:rPr>
              <a:t>وَلاَ تُلْقُواْ بِأَيْدِيكُمْ إِلَى التَّهْلُكَةِ وَأَحْسِنُوَاْ إِنَّ اللّهَ يُحِبُّ الْمُحْسِنِينَ</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4282" y="476888"/>
            <a:ext cx="8715436" cy="523220"/>
          </a:xfrm>
          <a:prstGeom prst="rect">
            <a:avLst/>
          </a:prstGeom>
        </p:spPr>
        <p:txBody>
          <a:bodyPr wrap="square">
            <a:spAutoFit/>
          </a:bodyPr>
          <a:lstStyle/>
          <a:p>
            <a:pPr algn="ct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Dua</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perintah</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Tersebut</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36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 name="Rounded Rectangle 2"/>
          <p:cNvSpPr/>
          <p:nvPr/>
        </p:nvSpPr>
        <p:spPr>
          <a:xfrm>
            <a:off x="1000100" y="1428736"/>
            <a:ext cx="6715172" cy="1000132"/>
          </a:xfrm>
          <a:prstGeom prst="roundRect">
            <a:avLst/>
          </a:prstGeom>
          <a:solidFill>
            <a:srgbClr val="FF6699"/>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effectLst>
                <a:latin typeface="Arial Black" pitchFamily="34" charset="0"/>
              </a:rPr>
              <a:t>Larangan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dari</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terlibat</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dengan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kegiatan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membahayakan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diri</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sendiri</a:t>
            </a:r>
            <a:endParaRPr lang="ms-MY" sz="2400" dirty="0">
              <a:ln>
                <a:solidFill>
                  <a:schemeClr val="tx1"/>
                </a:solidFill>
              </a:ln>
              <a:effectLst>
                <a:glow rad="101600">
                  <a:schemeClr val="tx1">
                    <a:alpha val="60000"/>
                  </a:schemeClr>
                </a:glow>
              </a:effectLst>
              <a:latin typeface="Arial Black" pitchFamily="34" charset="0"/>
            </a:endParaRPr>
          </a:p>
        </p:txBody>
      </p:sp>
      <p:sp>
        <p:nvSpPr>
          <p:cNvPr id="4" name="Rounded Rectangle 3"/>
          <p:cNvSpPr/>
          <p:nvPr/>
        </p:nvSpPr>
        <p:spPr>
          <a:xfrm>
            <a:off x="1071538" y="4214818"/>
            <a:ext cx="6572296" cy="1000132"/>
          </a:xfrm>
          <a:prstGeom prst="roundRect">
            <a:avLst/>
          </a:prstGeom>
          <a:solidFill>
            <a:srgbClr val="00206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effectLst>
                <a:latin typeface="Arial Black" pitchFamily="34" charset="0"/>
              </a:rPr>
              <a:t>Arahan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supaya</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berbuat</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baik</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pada</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orang</a:t>
            </a:r>
            <a:r>
              <a:rPr lang="en-US" sz="2400" dirty="0" smtClean="0">
                <a:ln>
                  <a:solidFill>
                    <a:schemeClr val="tx1"/>
                  </a:solidFill>
                </a:ln>
                <a:effectLst>
                  <a:glow rad="101600">
                    <a:schemeClr val="tx1">
                      <a:alpha val="60000"/>
                    </a:schemeClr>
                  </a:glow>
                </a:effectLst>
                <a:latin typeface="Arial Black" pitchFamily="34" charset="0"/>
              </a:rPr>
              <a:t> lain </a:t>
            </a:r>
            <a:r>
              <a:rPr lang="en-US" sz="2400" dirty="0" err="1" smtClean="0">
                <a:ln>
                  <a:solidFill>
                    <a:schemeClr val="tx1"/>
                  </a:solidFill>
                </a:ln>
                <a:effectLst>
                  <a:glow rad="101600">
                    <a:schemeClr val="tx1">
                      <a:alpha val="60000"/>
                    </a:schemeClr>
                  </a:glow>
                </a:effectLst>
                <a:latin typeface="Arial Black" pitchFamily="34" charset="0"/>
              </a:rPr>
              <a:t>dan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diri</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sendiri</a:t>
            </a:r>
            <a:endParaRPr lang="ms-MY" sz="2400" dirty="0">
              <a:ln>
                <a:solidFill>
                  <a:schemeClr val="tx1"/>
                </a:solidFill>
              </a:ln>
              <a:effectLst>
                <a:glow rad="101600">
                  <a:schemeClr val="tx1">
                    <a:alpha val="60000"/>
                  </a:schemeClr>
                </a:glow>
              </a:effectLst>
              <a:latin typeface="Arial Black" pitchFamily="34" charset="0"/>
            </a:endParaRPr>
          </a:p>
        </p:txBody>
      </p:sp>
      <p:sp>
        <p:nvSpPr>
          <p:cNvPr id="5" name="Rectangle 4"/>
          <p:cNvSpPr/>
          <p:nvPr/>
        </p:nvSpPr>
        <p:spPr>
          <a:xfrm>
            <a:off x="428596" y="2643182"/>
            <a:ext cx="7675433" cy="1285884"/>
          </a:xfrm>
          <a:prstGeom prst="rect">
            <a:avLst/>
          </a:prstGeom>
          <a:solidFill>
            <a:srgbClr val="FF6699"/>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effectLst>
                <a:latin typeface="Arial Black" pitchFamily="34" charset="0"/>
              </a:rPr>
              <a:t>Samseng</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jalanan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adalah</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membahyakan</a:t>
            </a:r>
            <a:r>
              <a:rPr lang="en-US" sz="2400" dirty="0" smtClean="0">
                <a:ln>
                  <a:solidFill>
                    <a:schemeClr val="tx1"/>
                  </a:solidFill>
                </a:ln>
                <a:effectLst>
                  <a:glow rad="101600">
                    <a:schemeClr val="tx1">
                      <a:alpha val="60000"/>
                    </a:schemeClr>
                  </a:glow>
                </a:effectLst>
                <a:latin typeface="Arial Black" pitchFamily="34" charset="0"/>
              </a:rPr>
              <a:t> </a:t>
            </a:r>
            <a:endParaRPr lang="en-US" sz="2400" dirty="0" smtClean="0">
              <a:ln>
                <a:solidFill>
                  <a:schemeClr val="tx1"/>
                </a:solidFill>
              </a:ln>
              <a:effectLst>
                <a:glow rad="101600">
                  <a:schemeClr val="tx1">
                    <a:alpha val="60000"/>
                  </a:schemeClr>
                </a:glow>
              </a:effectLst>
              <a:latin typeface="Arial Black" pitchFamily="34" charset="0"/>
            </a:endParaRPr>
          </a:p>
          <a:p>
            <a:pPr algn="ctr"/>
            <a:r>
              <a:rPr lang="en-US" sz="2400" dirty="0" err="1" smtClean="0">
                <a:ln>
                  <a:solidFill>
                    <a:schemeClr val="tx1"/>
                  </a:solidFill>
                </a:ln>
                <a:effectLst>
                  <a:glow rad="101600">
                    <a:schemeClr val="tx1">
                      <a:alpha val="60000"/>
                    </a:schemeClr>
                  </a:glow>
                </a:effectLst>
                <a:latin typeface="Arial Black" pitchFamily="34" charset="0"/>
              </a:rPr>
              <a:t>diri</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sendiri</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dan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merupakan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amalan</a:t>
            </a:r>
            <a:r>
              <a:rPr lang="en-US" sz="2400" dirty="0" smtClean="0">
                <a:ln>
                  <a:solidFill>
                    <a:schemeClr val="tx1"/>
                  </a:solidFill>
                </a:ln>
                <a:effectLst>
                  <a:glow rad="101600">
                    <a:schemeClr val="tx1">
                      <a:alpha val="60000"/>
                    </a:schemeClr>
                  </a:glow>
                </a:effectLst>
                <a:latin typeface="Arial Black" pitchFamily="34" charset="0"/>
              </a:rPr>
              <a:t> </a:t>
            </a:r>
          </a:p>
          <a:p>
            <a:pPr algn="ctr"/>
            <a:r>
              <a:rPr lang="en-US" sz="2400" dirty="0" smtClean="0">
                <a:ln>
                  <a:solidFill>
                    <a:schemeClr val="tx1"/>
                  </a:solidFill>
                </a:ln>
                <a:effectLst>
                  <a:glow rad="101600">
                    <a:schemeClr val="tx1">
                      <a:alpha val="60000"/>
                    </a:schemeClr>
                  </a:glow>
                </a:effectLst>
                <a:latin typeface="Arial Black" pitchFamily="34" charset="0"/>
              </a:rPr>
              <a:t>yang </a:t>
            </a:r>
            <a:r>
              <a:rPr lang="en-US" sz="2400" dirty="0" err="1" smtClean="0">
                <a:ln>
                  <a:solidFill>
                    <a:schemeClr val="tx1"/>
                  </a:solidFill>
                </a:ln>
                <a:effectLst>
                  <a:glow rad="101600">
                    <a:schemeClr val="tx1">
                      <a:alpha val="60000"/>
                    </a:schemeClr>
                  </a:glow>
                </a:effectLst>
                <a:latin typeface="Arial Black" pitchFamily="34" charset="0"/>
              </a:rPr>
              <a:t>haram</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dan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berdosa</a:t>
            </a:r>
            <a:r>
              <a:rPr lang="en-US" sz="2400" dirty="0" smtClean="0">
                <a:ln>
                  <a:solidFill>
                    <a:schemeClr val="tx1"/>
                  </a:solidFill>
                </a:ln>
                <a:effectLst>
                  <a:glow rad="101600">
                    <a:schemeClr val="tx1">
                      <a:alpha val="60000"/>
                    </a:schemeClr>
                  </a:glow>
                </a:effectLst>
                <a:latin typeface="Arial Black" pitchFamily="34" charset="0"/>
              </a:rPr>
              <a:t>.</a:t>
            </a:r>
            <a:endParaRPr lang="ms-MY" sz="2400" dirty="0">
              <a:ln>
                <a:solidFill>
                  <a:schemeClr val="tx1"/>
                </a:solidFill>
              </a:ln>
              <a:effectLst>
                <a:glow rad="101600">
                  <a:schemeClr val="tx1">
                    <a:alpha val="60000"/>
                  </a:schemeClr>
                </a:glow>
              </a:effectLst>
              <a:latin typeface="Arial Black" pitchFamily="34" charset="0"/>
            </a:endParaRPr>
          </a:p>
        </p:txBody>
      </p:sp>
      <p:sp>
        <p:nvSpPr>
          <p:cNvPr id="6" name="Rectangle 5"/>
          <p:cNvSpPr/>
          <p:nvPr/>
        </p:nvSpPr>
        <p:spPr>
          <a:xfrm>
            <a:off x="571472" y="5429264"/>
            <a:ext cx="7858180" cy="1285884"/>
          </a:xfrm>
          <a:prstGeom prst="rect">
            <a:avLst/>
          </a:prstGeom>
          <a:solidFill>
            <a:srgbClr val="00206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effectLst>
                <a:latin typeface="Arial Black" pitchFamily="34" charset="0"/>
              </a:rPr>
              <a:t>Samseng</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jalanan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membahayakan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orang</a:t>
            </a:r>
            <a:r>
              <a:rPr lang="en-US" sz="2400" dirty="0" smtClean="0">
                <a:ln>
                  <a:solidFill>
                    <a:schemeClr val="tx1"/>
                  </a:solidFill>
                </a:ln>
                <a:effectLst>
                  <a:glow rad="101600">
                    <a:schemeClr val="tx1">
                      <a:alpha val="60000"/>
                    </a:schemeClr>
                  </a:glow>
                </a:effectLst>
                <a:latin typeface="Arial Black" pitchFamily="34" charset="0"/>
              </a:rPr>
              <a:t> lain </a:t>
            </a:r>
            <a:r>
              <a:rPr lang="en-US" sz="2400" dirty="0" err="1" smtClean="0">
                <a:ln>
                  <a:solidFill>
                    <a:schemeClr val="tx1"/>
                  </a:solidFill>
                </a:ln>
                <a:effectLst>
                  <a:glow rad="101600">
                    <a:schemeClr val="tx1">
                      <a:alpha val="60000"/>
                    </a:schemeClr>
                  </a:glow>
                </a:effectLst>
                <a:latin typeface="Arial Black" pitchFamily="34" charset="0"/>
              </a:rPr>
              <a:t>dan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tidak</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bawakan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kebaikan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kepada</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orang</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ramai</a:t>
            </a:r>
            <a:r>
              <a:rPr lang="en-US" sz="2400" dirty="0" smtClean="0">
                <a:ln>
                  <a:solidFill>
                    <a:schemeClr val="tx1"/>
                  </a:solidFill>
                </a:ln>
                <a:effectLst>
                  <a:glow rad="101600">
                    <a:schemeClr val="tx1">
                      <a:alpha val="60000"/>
                    </a:schemeClr>
                  </a:glow>
                </a:effectLst>
                <a:latin typeface="Arial Black" pitchFamily="34" charset="0"/>
              </a:rPr>
              <a:t>.</a:t>
            </a:r>
            <a:endParaRPr lang="ms-MY" sz="2400" dirty="0">
              <a:ln>
                <a:solidFill>
                  <a:schemeClr val="tx1"/>
                </a:solidFill>
              </a:ln>
              <a:effectLst>
                <a:glow rad="101600">
                  <a:schemeClr val="tx1">
                    <a:alpha val="60000"/>
                  </a:schemeClr>
                </a:glow>
              </a:effectLst>
              <a:latin typeface="Arial Black" pitchFamily="34" charset="0"/>
            </a:endParaRPr>
          </a:p>
        </p:txBody>
      </p:sp>
      <p:sp>
        <p:nvSpPr>
          <p:cNvPr id="7" name="Right Arrow 6"/>
          <p:cNvSpPr/>
          <p:nvPr/>
        </p:nvSpPr>
        <p:spPr>
          <a:xfrm>
            <a:off x="214282" y="4357694"/>
            <a:ext cx="857256" cy="71438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1406" y="5929330"/>
            <a:ext cx="857256" cy="71438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57224" y="331753"/>
            <a:ext cx="7572428" cy="769441"/>
          </a:xfrm>
          <a:prstGeom prst="rect">
            <a:avLst/>
          </a:prstGeom>
        </p:spPr>
        <p:txBody>
          <a:bodyPr wrap="square">
            <a:spAutoFit/>
          </a:bodyPr>
          <a:lstStyle/>
          <a:p>
            <a:pPr algn="ctr"/>
            <a:r>
              <a:rPr lang="en-US" sz="4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Insaflah</a:t>
            </a:r>
            <a:r>
              <a:rPr lang="en-US" sz="4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5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 name="Rectangle 2"/>
          <p:cNvSpPr/>
          <p:nvPr/>
        </p:nvSpPr>
        <p:spPr>
          <a:xfrm>
            <a:off x="1643042" y="1428736"/>
            <a:ext cx="3143272" cy="914400"/>
          </a:xfrm>
          <a:prstGeom prst="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8100000" scaled="1"/>
            <a:tileRect/>
          </a:gradFill>
          <a:ln w="57150">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Para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Remaja</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928926" y="2571768"/>
            <a:ext cx="5929354" cy="1357298"/>
          </a:xfrm>
          <a:prstGeom prst="roundRect">
            <a:avLst/>
          </a:prstGeom>
          <a:solidFill>
            <a:srgbClr val="7030A0"/>
          </a:solidFill>
          <a:ln w="57150">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Bertaqwalah</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Allah Dan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Bertaubatlah</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Serta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Bertekad</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Buang</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Tabiat</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Buruk</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Tersebut</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643042" y="4229112"/>
            <a:ext cx="3143272" cy="914400"/>
          </a:xfrm>
          <a:prstGeom prst="rect">
            <a:avLst/>
          </a:prstGeom>
          <a:solidFill>
            <a:srgbClr val="002060"/>
          </a:solidFill>
          <a:ln w="57150">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Ibubapa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Masyarakat</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2928926" y="5286412"/>
            <a:ext cx="5929354" cy="1357298"/>
          </a:xfrm>
          <a:prstGeom prst="roundRect">
            <a:avLst/>
          </a:prstGeom>
          <a:solidFill>
            <a:srgbClr val="002060"/>
          </a:solidFill>
          <a:ln w="57150">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Bertanggungjawablah</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Pastikan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Anak</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Anak</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Terlibat</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Bent-Up Arrow 7"/>
          <p:cNvSpPr/>
          <p:nvPr/>
        </p:nvSpPr>
        <p:spPr>
          <a:xfrm rot="5400000">
            <a:off x="1857356" y="2500306"/>
            <a:ext cx="1071570" cy="928694"/>
          </a:xfrm>
          <a:prstGeom prst="bentUpArrow">
            <a:avLst>
              <a:gd name="adj1" fmla="val 25000"/>
              <a:gd name="adj2" fmla="val 25000"/>
              <a:gd name="adj3" fmla="val 27474"/>
            </a:avLst>
          </a:prstGeom>
          <a:solidFill>
            <a:srgbClr val="FF0000"/>
          </a:solidFill>
          <a:ln w="57150">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ln>
                <a:solidFill>
                  <a:schemeClr val="tx1"/>
                </a:solidFill>
              </a:ln>
              <a:effectLst>
                <a:glow rad="101600">
                  <a:schemeClr val="tx1">
                    <a:alpha val="60000"/>
                  </a:schemeClr>
                </a:glow>
              </a:effectLst>
              <a:latin typeface="Arial Black" pitchFamily="34" charset="0"/>
            </a:endParaRPr>
          </a:p>
        </p:txBody>
      </p:sp>
      <p:sp>
        <p:nvSpPr>
          <p:cNvPr id="9" name="Bent-Up Arrow 8"/>
          <p:cNvSpPr/>
          <p:nvPr/>
        </p:nvSpPr>
        <p:spPr>
          <a:xfrm rot="5400000">
            <a:off x="1857356" y="5357826"/>
            <a:ext cx="1071570" cy="928694"/>
          </a:xfrm>
          <a:prstGeom prst="bentUpArrow">
            <a:avLst>
              <a:gd name="adj1" fmla="val 25000"/>
              <a:gd name="adj2" fmla="val 25000"/>
              <a:gd name="adj3" fmla="val 27474"/>
            </a:avLst>
          </a:prstGeom>
          <a:solidFill>
            <a:srgbClr val="FFFF00"/>
          </a:solidFill>
          <a:ln w="57150">
            <a:solidFill>
              <a:schemeClr val="bg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ln>
                <a:solidFill>
                  <a:schemeClr val="tx1"/>
                </a:solidFill>
              </a:ln>
              <a:effectLst>
                <a:glow rad="101600">
                  <a:schemeClr val="tx1">
                    <a:alpha val="60000"/>
                  </a:schemeClr>
                </a:glow>
              </a:effectLst>
              <a:latin typeface="Arial Black"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61914" y="1142984"/>
            <a:ext cx="8929686" cy="2832101"/>
          </a:xfrm>
          <a:prstGeom prst="rect">
            <a:avLst/>
          </a:prstGeom>
          <a:noFill/>
          <a:ln w="9525">
            <a:noFill/>
            <a:miter lim="800000"/>
            <a:headEnd/>
            <a:tailEnd/>
          </a:ln>
        </p:spPr>
      </p:pic>
      <p:sp>
        <p:nvSpPr>
          <p:cNvPr id="5" name="TextBox 4"/>
          <p:cNvSpPr txBox="1"/>
          <p:nvPr/>
        </p:nvSpPr>
        <p:spPr>
          <a:xfrm>
            <a:off x="152400" y="152400"/>
            <a:ext cx="8610600" cy="892552"/>
          </a:xfrm>
          <a:prstGeom prst="rect">
            <a:avLst/>
          </a:prstGeom>
          <a:noFill/>
        </p:spPr>
        <p:txBody>
          <a:bodyPr wrap="square">
            <a:spAutoFit/>
          </a:bodyPr>
          <a:lstStyle/>
          <a:p>
            <a:pPr algn="ctr" fontAlgn="auto">
              <a:spcBef>
                <a:spcPts val="0"/>
              </a:spcBef>
              <a:spcAft>
                <a:spcPts val="0"/>
              </a:spcAft>
              <a:defRPr/>
            </a:pP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Marilah</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ucapkan</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selawat</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salam</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s.a.w</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sebagaimana</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2600" dirty="0" smtClean="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endParaRPr lang="en-US" sz="2600" dirty="0">
              <a:ln w="18415" cmpd="sng">
                <a:no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6" name="Rectangle 5"/>
          <p:cNvSpPr/>
          <p:nvPr/>
        </p:nvSpPr>
        <p:spPr>
          <a:xfrm>
            <a:off x="214346" y="4114800"/>
            <a:ext cx="8929654" cy="2308324"/>
          </a:xfrm>
          <a:prstGeom prst="rect">
            <a:avLst/>
          </a:prstGeom>
          <a:noFill/>
        </p:spPr>
        <p:txBody>
          <a:bodyPr wrap="square">
            <a:spAutoFit/>
          </a:bodyPr>
          <a:lstStyle/>
          <a:p>
            <a:pPr algn="ctr">
              <a:defRPr/>
            </a:pP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Sesungguhnya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Allah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Taala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Dan </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Para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Malaikat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Sentiasa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Nabi</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(Muhammad</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Wahai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Orang-orang</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Beriman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Serta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Ucapkanlah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Salam Sejahtera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Penghormatan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Sepenuhnya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3)">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Pictures\gambar\gunung berapi.jpg"/>
          <p:cNvPicPr>
            <a:picLocks noChangeAspect="1" noChangeArrowheads="1"/>
          </p:cNvPicPr>
          <p:nvPr/>
        </p:nvPicPr>
        <p:blipFill>
          <a:blip r:embed="rId2"/>
          <a:srcRect b="3125"/>
          <a:stretch>
            <a:fillRect/>
          </a:stretch>
        </p:blipFill>
        <p:spPr bwMode="auto">
          <a:xfrm>
            <a:off x="-304800" y="-228600"/>
            <a:ext cx="9753600" cy="7086600"/>
          </a:xfrm>
          <a:prstGeom prst="rect">
            <a:avLst/>
          </a:prstGeom>
          <a:noFill/>
        </p:spPr>
      </p:pic>
      <p:pic>
        <p:nvPicPr>
          <p:cNvPr id="7" name="Picture 6"/>
          <p:cNvPicPr>
            <a:picLocks noChangeAspect="1" noChangeArrowheads="1"/>
          </p:cNvPicPr>
          <p:nvPr/>
        </p:nvPicPr>
        <p:blipFill>
          <a:blip r:embed="rId3">
            <a:grayscl/>
          </a:blip>
          <a:srcRect/>
          <a:stretch>
            <a:fillRect/>
          </a:stretch>
        </p:blipFill>
        <p:spPr bwMode="auto">
          <a:xfrm>
            <a:off x="-364375" y="1093109"/>
            <a:ext cx="9829800" cy="5286388"/>
          </a:xfrm>
          <a:prstGeom prst="rect">
            <a:avLst/>
          </a:prstGeom>
          <a:solidFill>
            <a:srgbClr val="FFC000">
              <a:alpha val="15000"/>
            </a:srgbClr>
          </a:solidFill>
          <a:ln w="9525">
            <a:noFill/>
            <a:miter lim="800000"/>
            <a:headEnd/>
            <a:tailEnd/>
          </a:ln>
          <a:effectLst>
            <a:outerShdw blurRad="50800" dist="38100" dir="5400000" algn="t" rotWithShape="0">
              <a:prstClr val="black">
                <a:alpha val="40000"/>
              </a:prstClr>
            </a:outerShdw>
          </a:effectLst>
        </p:spPr>
      </p:pic>
      <p:sp>
        <p:nvSpPr>
          <p:cNvPr id="8" name="Rectangle 7"/>
          <p:cNvSpPr/>
          <p:nvPr/>
        </p:nvSpPr>
        <p:spPr>
          <a:xfrm>
            <a:off x="0" y="21429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smtClean="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ms-MY" sz="3600" b="1" dirty="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8"/>
                                        </p:tgtEl>
                                      </p:cBhvr>
                                      <p:by x="150000" y="150000"/>
                                    </p:animScale>
                                  </p:childTnLst>
                                </p:cTn>
                              </p:par>
                              <p:par>
                                <p:cTn id="7" presetID="2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edg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Rectangle 1"/>
          <p:cNvSpPr>
            <a:spLocks noChangeArrowheads="1"/>
          </p:cNvSpPr>
          <p:nvPr/>
        </p:nvSpPr>
        <p:spPr bwMode="auto">
          <a:xfrm>
            <a:off x="76200" y="3571900"/>
            <a:ext cx="8929718" cy="3286124"/>
          </a:xfrm>
          <a:prstGeom prst="rect">
            <a:avLst/>
          </a:prstGeom>
          <a:noFill/>
          <a:ln w="9525">
            <a:noFill/>
            <a:round/>
            <a:headEnd/>
            <a:tailEnd/>
          </a:ln>
          <a:effectLst/>
        </p:spPr>
        <p:txBody>
          <a:bodyPr lIns="90000" tIns="46800" rIns="90000" bIns="46800" anchor="ctr"/>
          <a:lstStyle/>
          <a:p>
            <a:pPr algn="ctr" fontAlgn="auto">
              <a:spcBef>
                <a:spcPts val="0"/>
              </a:spcBef>
              <a:spcAft>
                <a:spcPts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kern="0" dirty="0" err="1">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Ya</a:t>
            </a:r>
            <a:r>
              <a:rPr lang="en-GB" sz="3600" b="1" kern="0" dirty="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Allah,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kurniakanlah</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keredhaan</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kepada</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Khulafa</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Rasyidin</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dan</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sahabat</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seluruhnya</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serta</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para</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tabiin</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dengan</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ihsan</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hingga</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hari</a:t>
            </a:r>
            <a:r>
              <a:rPr lang="en-GB" sz="36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6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kemudian</a:t>
            </a:r>
            <a:r>
              <a:rPr lang="en-GB" sz="3200" b="1" kern="0" dirty="0" smtClean="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a:t>
            </a:r>
            <a:endPar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endParaRPr>
          </a:p>
        </p:txBody>
      </p:sp>
      <p:sp>
        <p:nvSpPr>
          <p:cNvPr id="13" name="Rectangle 12"/>
          <p:cNvSpPr/>
          <p:nvPr/>
        </p:nvSpPr>
        <p:spPr>
          <a:xfrm>
            <a:off x="0" y="1295400"/>
            <a:ext cx="9144000" cy="2308324"/>
          </a:xfrm>
          <a:prstGeom prst="rect">
            <a:avLst/>
          </a:prstGeom>
          <a:solidFill>
            <a:schemeClr val="bg1">
              <a:alpha val="30000"/>
            </a:schemeClr>
          </a:solidFill>
        </p:spPr>
        <p:txBody>
          <a:bodyPr wrap="square">
            <a:spAutoFit/>
          </a:bodyPr>
          <a:lstStyle/>
          <a:p>
            <a:pPr algn="ctr" rtl="1" fontAlgn="auto">
              <a:spcBef>
                <a:spcPts val="0"/>
              </a:spcBef>
              <a:spcAft>
                <a:spcPts val="0"/>
              </a:spcAft>
              <a:defRPr/>
            </a:pPr>
            <a:r>
              <a:rPr lang="ar-EG" sz="4800" b="1" kern="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TextBox 6"/>
          <p:cNvSpPr txBox="1"/>
          <p:nvPr/>
        </p:nvSpPr>
        <p:spPr>
          <a:xfrm>
            <a:off x="304800" y="152400"/>
            <a:ext cx="1676400" cy="830997"/>
          </a:xfrm>
          <a:prstGeom prst="rect">
            <a:avLst/>
          </a:prstGeom>
          <a:noFill/>
        </p:spPr>
        <p:txBody>
          <a:bodyPr wrap="square">
            <a:spAutoFit/>
          </a:bodyPr>
          <a:lstStyle/>
          <a:p>
            <a:pPr fontAlgn="auto">
              <a:spcBef>
                <a:spcPts val="0"/>
              </a:spcBef>
              <a:spcAft>
                <a:spcPts val="0"/>
              </a:spcAft>
              <a:defRPr/>
            </a:pPr>
            <a:r>
              <a:rPr lang="en-US" sz="4800" b="1" u="sng" dirty="0" smtClean="0">
                <a:ln w="3175" cmpd="sng">
                  <a:solidFill>
                    <a:sysClr val="windowText" lastClr="000000"/>
                  </a:solidFill>
                  <a:prstDash val="solid"/>
                </a:ln>
                <a:solidFill>
                  <a:srgbClr val="FF0000"/>
                </a:solidFill>
                <a:effectLst>
                  <a:glow rad="228600">
                    <a:schemeClr val="bg1">
                      <a:alpha val="40000"/>
                    </a:schemeClr>
                  </a:glow>
                  <a:outerShdw blurRad="63500" dir="3600000" algn="tl" rotWithShape="0">
                    <a:srgbClr val="000000">
                      <a:alpha val="70000"/>
                    </a:srgbClr>
                  </a:outerShdw>
                </a:effectLst>
                <a:latin typeface="Algerian" pitchFamily="82" charset="0"/>
              </a:rPr>
              <a:t>DOA</a:t>
            </a:r>
            <a:endParaRPr lang="en-US" sz="4800" b="1" u="sng" dirty="0">
              <a:ln w="3175" cmpd="sng">
                <a:solidFill>
                  <a:sysClr val="windowText" lastClr="000000"/>
                </a:solidFill>
                <a:prstDash val="solid"/>
              </a:ln>
              <a:solidFill>
                <a:srgbClr val="FF0000"/>
              </a:solidFill>
              <a:effectLst>
                <a:glow rad="228600">
                  <a:schemeClr val="bg1">
                    <a:alpha val="40000"/>
                  </a:schemeClr>
                </a:glow>
                <a:outerShdw blurRad="63500" dir="3600000" algn="tl" rotWithShape="0">
                  <a:srgbClr val="000000">
                    <a:alpha val="70000"/>
                  </a:srgbClr>
                </a:outerShdw>
              </a:effectLst>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plus(in)">
                                      <p:cBhvr>
                                        <p:cTn id="7" dur="2000"/>
                                        <p:tgtEl>
                                          <p:spTgt spid="13"/>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plus(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Rectangle 8"/>
          <p:cNvSpPr/>
          <p:nvPr/>
        </p:nvSpPr>
        <p:spPr>
          <a:xfrm>
            <a:off x="214282" y="1498456"/>
            <a:ext cx="8696326" cy="1754326"/>
          </a:xfrm>
          <a:prstGeom prst="rect">
            <a:avLst/>
          </a:prstGeom>
          <a:solidFill>
            <a:schemeClr val="bg1">
              <a:alpha val="24000"/>
            </a:schemeClr>
          </a:solidFill>
        </p:spPr>
        <p:txBody>
          <a:bodyPr wrap="square">
            <a:spAutoFit/>
          </a:bodyPr>
          <a:lstStyle/>
          <a:p>
            <a:pPr algn="ctr" rtl="1">
              <a:defRPr/>
            </a:pPr>
            <a:r>
              <a:rPr lang="ar-SA" sz="5400" b="1" dirty="0" smtClean="0">
                <a:ln w="12700"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اللَّهُمَّ اغْفِرْ لِلْمُسلِمِيْنَ </a:t>
            </a:r>
            <a:r>
              <a:rPr lang="ar-SA" sz="5400" b="1" dirty="0">
                <a:ln w="12700"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وَالْمُسلِمَاتِ </a:t>
            </a:r>
            <a:r>
              <a:rPr lang="ar-SA" sz="5400" b="1" dirty="0" smtClean="0">
                <a:ln w="12700"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وِالْمُؤْمِنِيْنَ </a:t>
            </a:r>
            <a:r>
              <a:rPr lang="ar-SA" sz="5400" b="1" dirty="0">
                <a:ln w="12700"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وَالْمُؤمِنَاتِ </a:t>
            </a:r>
            <a:r>
              <a:rPr lang="ar-SA" sz="5400" b="1" dirty="0" smtClean="0">
                <a:ln w="12700"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اﻷَحْيَآءِ مِنْهُمْ وَاﻷَمْوَاتِ</a:t>
            </a:r>
            <a:endParaRPr lang="en-US" sz="5400" dirty="0">
              <a:ln w="12700"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0" name="Rectangle 1"/>
          <p:cNvSpPr>
            <a:spLocks noChangeArrowheads="1"/>
          </p:cNvSpPr>
          <p:nvPr/>
        </p:nvSpPr>
        <p:spPr bwMode="auto">
          <a:xfrm>
            <a:off x="471518" y="3395658"/>
            <a:ext cx="8458200" cy="2776542"/>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dirty="0" err="1">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Ya</a:t>
            </a:r>
            <a:r>
              <a:rPr lang="en-GB" sz="3600" b="1" dirty="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ampunkanlah</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dosa</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golongan</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muslimin</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muslimat</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mu’minin</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mu’minaat</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samada</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masih</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hidup</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atau</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GB" sz="3600" b="1" dirty="0" smtClean="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3600" b="1" dirty="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
        <p:nvSpPr>
          <p:cNvPr id="5" name="TextBox 4"/>
          <p:cNvSpPr txBox="1"/>
          <p:nvPr/>
        </p:nvSpPr>
        <p:spPr>
          <a:xfrm>
            <a:off x="304800" y="152400"/>
            <a:ext cx="1676400" cy="830997"/>
          </a:xfrm>
          <a:prstGeom prst="rect">
            <a:avLst/>
          </a:prstGeom>
          <a:noFill/>
        </p:spPr>
        <p:txBody>
          <a:bodyPr wrap="square">
            <a:spAutoFit/>
          </a:bodyPr>
          <a:lstStyle/>
          <a:p>
            <a:pPr fontAlgn="auto">
              <a:spcBef>
                <a:spcPts val="0"/>
              </a:spcBef>
              <a:spcAft>
                <a:spcPts val="0"/>
              </a:spcAft>
              <a:defRPr/>
            </a:pPr>
            <a:r>
              <a:rPr lang="en-US" sz="4800" b="1" u="sng" dirty="0" smtClean="0">
                <a:ln w="3175" cmpd="sng">
                  <a:solidFill>
                    <a:sysClr val="windowText" lastClr="000000"/>
                  </a:solidFill>
                  <a:prstDash val="solid"/>
                </a:ln>
                <a:solidFill>
                  <a:srgbClr val="FF0000"/>
                </a:solidFill>
                <a:effectLst>
                  <a:glow rad="228600">
                    <a:schemeClr val="bg1">
                      <a:alpha val="40000"/>
                    </a:schemeClr>
                  </a:glow>
                  <a:outerShdw blurRad="63500" dir="3600000" algn="tl" rotWithShape="0">
                    <a:srgbClr val="000000">
                      <a:alpha val="70000"/>
                    </a:srgbClr>
                  </a:outerShdw>
                </a:effectLst>
                <a:latin typeface="Algerian" pitchFamily="82" charset="0"/>
              </a:rPr>
              <a:t>DOA</a:t>
            </a:r>
            <a:endParaRPr lang="en-US" sz="4800" b="1" u="sng" dirty="0">
              <a:ln w="3175" cmpd="sng">
                <a:solidFill>
                  <a:sysClr val="windowText" lastClr="000000"/>
                </a:solidFill>
                <a:prstDash val="solid"/>
              </a:ln>
              <a:solidFill>
                <a:srgbClr val="FF0000"/>
              </a:solidFill>
              <a:effectLst>
                <a:glow rad="228600">
                  <a:schemeClr val="bg1">
                    <a:alpha val="40000"/>
                  </a:schemeClr>
                </a:glow>
                <a:outerShdw blurRad="63500" dir="3600000" algn="tl" rotWithShape="0">
                  <a:srgbClr val="000000">
                    <a:alpha val="70000"/>
                  </a:srgbClr>
                </a:outerShdw>
              </a:effectLst>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4)">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285720" y="0"/>
            <a:ext cx="8858280" cy="1357322"/>
          </a:xfrm>
          <a:prstGeom prst="rect">
            <a:avLst/>
          </a:prstGeom>
          <a:solidFill>
            <a:srgbClr val="FFFF00"/>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Ya</a:t>
            </a:r>
            <a:r>
              <a:rPr lang="en-US" sz="5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 Allah …</a:t>
            </a:r>
            <a:endParaRPr lang="ms-MY" sz="5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8" name="Text Box 60"/>
          <p:cNvSpPr txBox="1">
            <a:spLocks noChangeArrowheads="1"/>
          </p:cNvSpPr>
          <p:nvPr/>
        </p:nvSpPr>
        <p:spPr bwMode="auto">
          <a:xfrm>
            <a:off x="19080" y="1176299"/>
            <a:ext cx="8839200" cy="5324535"/>
          </a:xfrm>
          <a:prstGeom prst="rect">
            <a:avLst/>
          </a:prstGeom>
          <a:noFill/>
          <a:ln w="9525">
            <a:noFill/>
            <a:miter lim="800000"/>
            <a:headEnd/>
            <a:tailEnd/>
          </a:ln>
          <a:effectLst>
            <a:prstShdw prst="shdw17" dist="17961" dir="2700000">
              <a:schemeClr val="bg2"/>
            </a:prstShdw>
          </a:effectLst>
        </p:spPr>
        <p:txBody>
          <a:bodyPr>
            <a:spAutoFit/>
          </a:bodyPr>
          <a:lstStyle/>
          <a:p>
            <a:pPr algn="ctr">
              <a:defRPr/>
            </a:pP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Seri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Paduka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Dipertuan</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Agong</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Wathiqu</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Tuanku</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Mizan</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Zainal</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Abidin</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Ibni</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Marhum</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Sultan Mahmud </a:t>
            </a:r>
          </a:p>
          <a:p>
            <a:pPr algn="ctr">
              <a:defRPr/>
            </a:pP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Muktafi</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Shah Dan Seri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Paduka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Raja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Permaisuri</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Agong</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Tuanku</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Nur</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Zahirah</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Zuriat-zuriatnya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Serta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Kaum</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Kerabatnya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lgn="in">
            <a:noFill/>
            <a:miter lim="800000"/>
            <a:headEnd/>
            <a:tailEnd/>
          </a:ln>
          <a:effectLst/>
        </p:spPr>
      </p:pic>
      <p:sp>
        <p:nvSpPr>
          <p:cNvPr id="5" name="Rectangle 4"/>
          <p:cNvSpPr/>
          <p:nvPr/>
        </p:nvSpPr>
        <p:spPr>
          <a:xfrm>
            <a:off x="71438" y="-71462"/>
            <a:ext cx="8858280" cy="1357322"/>
          </a:xfrm>
          <a:prstGeom prst="rect">
            <a:avLst/>
          </a:prstGeom>
          <a:solidFill>
            <a:srgbClr val="FFFF00"/>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Ya</a:t>
            </a:r>
            <a:r>
              <a:rPr lang="en-US" sz="5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 Allah …</a:t>
            </a:r>
            <a:endParaRPr lang="ms-MY" sz="5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3" name="Text Box 57"/>
          <p:cNvSpPr txBox="1">
            <a:spLocks noChangeArrowheads="1"/>
          </p:cNvSpPr>
          <p:nvPr/>
        </p:nvSpPr>
        <p:spPr bwMode="auto">
          <a:xfrm>
            <a:off x="214282" y="1196065"/>
            <a:ext cx="8839200" cy="5447645"/>
          </a:xfrm>
          <a:prstGeom prst="rect">
            <a:avLst/>
          </a:prstGeom>
          <a:noFill/>
          <a:ln w="9525">
            <a:noFill/>
            <a:miter lim="800000"/>
            <a:headEnd/>
            <a:tailEnd/>
          </a:ln>
          <a:effectLst>
            <a:prstShdw prst="shdw17" dist="17961" dir="2700000">
              <a:schemeClr val="bg2"/>
            </a:prstShdw>
          </a:effectLst>
        </p:spPr>
        <p:txBody>
          <a:bodyPr>
            <a:spAutoFit/>
          </a:bodyPr>
          <a:lstStyle/>
          <a:p>
            <a:pPr algn="ctr">
              <a:tabLst>
                <a:tab pos="3544888" algn="l"/>
              </a:tabLst>
              <a:defRPr/>
            </a:pPr>
            <a:r>
              <a:rPr lang="en-US" sz="3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Pemangku</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Raja,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Tengku</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Mohammad Ismail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Wathiqi</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Sultan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Mizan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Zainal</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Abidin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tabLst>
                <a:tab pos="3544888" algn="l"/>
              </a:tabLst>
              <a:defRPr/>
            </a:pPr>
            <a:endParaRPr lang="en-US" sz="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tabLst>
                <a:tab pos="3544888" algn="l"/>
              </a:tabLst>
              <a:defRPr/>
            </a:pP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Pemimpin-Pemimpinnya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Ulama-Ulamanya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Pekerja-Pekerja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Serta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Seluruh</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Rakyatnya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Dari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Kalangan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RahmatMu</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Penyayang</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5720" y="188877"/>
            <a:ext cx="8786842"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95234" y="1514476"/>
            <a:ext cx="8572560" cy="1569660"/>
          </a:xfrm>
          <a:prstGeom prst="rect">
            <a:avLst/>
          </a:prstGeom>
          <a:solidFill>
            <a:srgbClr val="990000">
              <a:alpha val="11000"/>
            </a:srgbClr>
          </a:solidFill>
        </p:spPr>
        <p:txBody>
          <a:bodyPr wrap="square">
            <a:spAutoFit/>
          </a:bodyPr>
          <a:lstStyle/>
          <a:p>
            <a:pPr algn="ctr" rtl="1"/>
            <a:r>
              <a:rPr lang="ar-SA" sz="4800" b="1" dirty="0" smtClean="0">
                <a:solidFill>
                  <a:srgbClr val="FFFF00"/>
                </a:solidFill>
                <a:effectLst>
                  <a:glow rad="101600">
                    <a:schemeClr val="tx1">
                      <a:alpha val="60000"/>
                    </a:schemeClr>
                  </a:glow>
                </a:effectLst>
                <a:cs typeface="Traditional Arabic" pitchFamily="2" charset="-78"/>
              </a:rPr>
              <a:t>اللَّهُمَّ صَلِّ وَسَلِّمْ عَلَى سَيِّدِنَا وَحَبِيْبِنَا وَمَوْلاَنَا مُحَمَّدٍ وَعَلَى آلِهِ وَصَحْبِهِ وَأَتْبَاعِهِ إِلَى يَوْمِ يُبْعَثُوْنَ</a:t>
            </a:r>
            <a:endParaRPr lang="ms-MY" sz="48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6" name="TextBox 5"/>
          <p:cNvSpPr txBox="1"/>
          <p:nvPr/>
        </p:nvSpPr>
        <p:spPr>
          <a:xfrm>
            <a:off x="500034" y="3571876"/>
            <a:ext cx="8286808" cy="2677656"/>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kekasih</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mengikutnya</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sihingga</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kemudian</a:t>
            </a:r>
            <a:r>
              <a:rPr lang="en-US" sz="2800" dirty="0" smtClean="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rgbClr val="C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Box 60"/>
          <p:cNvSpPr txBox="1">
            <a:spLocks noChangeArrowheads="1"/>
          </p:cNvSpPr>
          <p:nvPr/>
        </p:nvSpPr>
        <p:spPr bwMode="auto">
          <a:xfrm>
            <a:off x="304800" y="990600"/>
            <a:ext cx="8458199" cy="3785652"/>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3000" b="1" dirty="0" err="1">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cs typeface="+mn-cs"/>
              </a:rPr>
              <a:t>Ya</a:t>
            </a:r>
            <a:r>
              <a:rPr lang="en-US" sz="3000" b="1" dirty="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cs typeface="+mn-cs"/>
              </a:rPr>
              <a:t>Allah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cs typeface="+mn-cs"/>
              </a:rPr>
              <a:t>Muliakanlah</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cs typeface="+mn-cs"/>
              </a:rPr>
              <a:t> Islam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cs typeface="+mn-cs"/>
              </a:rPr>
              <a:t>dan</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cs typeface="+mn-cs"/>
              </a:rPr>
              <a:t>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cs typeface="+mn-cs"/>
              </a:rPr>
              <a:t>Orang-orang</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cs typeface="+mn-cs"/>
              </a:rPr>
              <a:t> Islam.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Tolonglah</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Islam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dan</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Orang-orang</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Islam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serta</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himpunkanlah</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mereka</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di</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atas</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landasan</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kebenaran</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dan</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agama.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Hancurkanlah</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kekufuran</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dan</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orang-orang</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yang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syirik</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serta</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orang</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munafik</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dan</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juga</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musuh-musuhMu</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serta</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musuh-musuh</a:t>
            </a:r>
            <a:r>
              <a:rPr lang="en-US" sz="3000" b="1" dirty="0" smtClean="0">
                <a:ln w="3175">
                  <a:solidFill>
                    <a:schemeClr val="tx1"/>
                  </a:solidFill>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rPr>
              <a:t> agama.</a:t>
            </a:r>
          </a:p>
        </p:txBody>
      </p:sp>
      <p:sp>
        <p:nvSpPr>
          <p:cNvPr id="4" name="TextBox 3"/>
          <p:cNvSpPr txBox="1"/>
          <p:nvPr/>
        </p:nvSpPr>
        <p:spPr>
          <a:xfrm>
            <a:off x="304800" y="152400"/>
            <a:ext cx="1676400" cy="830997"/>
          </a:xfrm>
          <a:prstGeom prst="rect">
            <a:avLst/>
          </a:prstGeom>
          <a:noFill/>
        </p:spPr>
        <p:txBody>
          <a:bodyPr wrap="square">
            <a:spAutoFit/>
          </a:bodyPr>
          <a:lstStyle/>
          <a:p>
            <a:pPr fontAlgn="auto">
              <a:spcBef>
                <a:spcPts val="0"/>
              </a:spcBef>
              <a:spcAft>
                <a:spcPts val="0"/>
              </a:spcAft>
              <a:defRPr/>
            </a:pPr>
            <a:r>
              <a:rPr lang="en-US" sz="4800" b="1" u="sng" dirty="0" smtClean="0">
                <a:ln w="3175" cmpd="sng">
                  <a:solidFill>
                    <a:sysClr val="windowText" lastClr="000000"/>
                  </a:solidFill>
                  <a:prstDash val="solid"/>
                </a:ln>
                <a:solidFill>
                  <a:srgbClr val="FF0000"/>
                </a:solidFill>
                <a:effectLst>
                  <a:glow rad="228600">
                    <a:schemeClr val="bg1">
                      <a:alpha val="40000"/>
                    </a:schemeClr>
                  </a:glow>
                  <a:outerShdw blurRad="63500" dir="3600000" algn="tl" rotWithShape="0">
                    <a:srgbClr val="000000">
                      <a:alpha val="70000"/>
                    </a:srgbClr>
                  </a:outerShdw>
                </a:effectLst>
                <a:latin typeface="Algerian" pitchFamily="82" charset="0"/>
              </a:rPr>
              <a:t>DOA</a:t>
            </a:r>
            <a:endParaRPr lang="en-US" sz="4800" b="1" u="sng" dirty="0">
              <a:ln w="3175" cmpd="sng">
                <a:solidFill>
                  <a:sysClr val="windowText" lastClr="000000"/>
                </a:solidFill>
                <a:prstDash val="solid"/>
              </a:ln>
              <a:solidFill>
                <a:srgbClr val="FF0000"/>
              </a:solidFill>
              <a:effectLst>
                <a:glow rad="228600">
                  <a:schemeClr val="bg1">
                    <a:alpha val="40000"/>
                  </a:schemeClr>
                </a:glow>
                <a:outerShdw blurRad="63500" dir="3600000" algn="tl" rotWithShape="0">
                  <a:srgbClr val="000000">
                    <a:alpha val="70000"/>
                  </a:srgbClr>
                </a:outerShdw>
              </a:effectLst>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 Box 60"/>
          <p:cNvSpPr txBox="1">
            <a:spLocks noChangeArrowheads="1"/>
          </p:cNvSpPr>
          <p:nvPr/>
        </p:nvSpPr>
        <p:spPr bwMode="auto">
          <a:xfrm>
            <a:off x="304800" y="914400"/>
            <a:ext cx="8572527" cy="4247317"/>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Ya</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Allah…</a:t>
            </a:r>
          </a:p>
          <a:p>
            <a:pPr algn="ctr" fontAlgn="auto">
              <a:spcBef>
                <a:spcPts val="0"/>
              </a:spcBef>
              <a:spcAft>
                <a:spcPts val="0"/>
              </a:spcAft>
              <a:defRPr/>
            </a:pP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Ampunkanlah</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Dosa-dosa</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Kami</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Dan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Saudara-saudara</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Kami</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Yang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Terdahulu</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Telah</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Beriman</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Dan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Janganlah</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Engkau</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Biarkan</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Kedengkian</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Dalam</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Hati</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Kami</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Terhadap</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Orang-orang</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Yang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Beriman.Sesungguhnya</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Engkau</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Maha</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Penyantun</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Dan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Maha</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 </a:t>
            </a:r>
            <a:r>
              <a:rPr lang="en-US" sz="3000" b="1" dirty="0" err="1"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rPr>
              <a:t>Penyayang</a:t>
            </a:r>
            <a:r>
              <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a:t>
            </a:r>
          </a:p>
          <a:p>
            <a:pPr algn="ctr" fontAlgn="auto">
              <a:spcBef>
                <a:spcPts val="0"/>
              </a:spcBef>
              <a:spcAft>
                <a:spcPts val="0"/>
              </a:spcAft>
              <a:defRPr/>
            </a:pPr>
            <a:endParaRPr lang="en-US" sz="3000" b="1" dirty="0" smtClean="0">
              <a:ln w="190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304800" y="152400"/>
            <a:ext cx="1676400" cy="830997"/>
          </a:xfrm>
          <a:prstGeom prst="rect">
            <a:avLst/>
          </a:prstGeom>
          <a:noFill/>
        </p:spPr>
        <p:txBody>
          <a:bodyPr wrap="square">
            <a:spAutoFit/>
          </a:bodyPr>
          <a:lstStyle/>
          <a:p>
            <a:pPr fontAlgn="auto">
              <a:spcBef>
                <a:spcPts val="0"/>
              </a:spcBef>
              <a:spcAft>
                <a:spcPts val="0"/>
              </a:spcAft>
              <a:defRPr/>
            </a:pPr>
            <a:r>
              <a:rPr lang="en-US" sz="4800" b="1" u="sng" dirty="0" smtClean="0">
                <a:ln w="3175" cmpd="sng">
                  <a:solidFill>
                    <a:sysClr val="windowText" lastClr="000000"/>
                  </a:solidFill>
                  <a:prstDash val="solid"/>
                </a:ln>
                <a:solidFill>
                  <a:srgbClr val="FF0000"/>
                </a:solidFill>
                <a:effectLst>
                  <a:glow rad="228600">
                    <a:schemeClr val="bg1">
                      <a:alpha val="40000"/>
                    </a:schemeClr>
                  </a:glow>
                  <a:outerShdw blurRad="63500" dir="3600000" algn="tl" rotWithShape="0">
                    <a:srgbClr val="000000">
                      <a:alpha val="70000"/>
                    </a:srgbClr>
                  </a:outerShdw>
                </a:effectLst>
                <a:latin typeface="Algerian" pitchFamily="82" charset="0"/>
              </a:rPr>
              <a:t>DOA</a:t>
            </a:r>
            <a:endParaRPr lang="en-US" sz="4800" b="1" u="sng" dirty="0">
              <a:ln w="3175" cmpd="sng">
                <a:solidFill>
                  <a:sysClr val="windowText" lastClr="000000"/>
                </a:solidFill>
                <a:prstDash val="solid"/>
              </a:ln>
              <a:solidFill>
                <a:srgbClr val="FF0000"/>
              </a:solidFill>
              <a:effectLst>
                <a:glow rad="228600">
                  <a:schemeClr val="bg1">
                    <a:alpha val="40000"/>
                  </a:schemeClr>
                </a:glow>
                <a:outerShdw blurRad="63500" dir="3600000" algn="tl" rotWithShape="0">
                  <a:srgbClr val="000000">
                    <a:alpha val="70000"/>
                  </a:srgbClr>
                </a:outerShdw>
              </a:effectLst>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 Box 60"/>
          <p:cNvSpPr txBox="1">
            <a:spLocks noChangeArrowheads="1"/>
          </p:cNvSpPr>
          <p:nvPr/>
        </p:nvSpPr>
        <p:spPr bwMode="auto">
          <a:xfrm>
            <a:off x="228600" y="1058882"/>
            <a:ext cx="8915400" cy="4832092"/>
          </a:xfrm>
          <a:prstGeom prst="rect">
            <a:avLst/>
          </a:prstGeom>
          <a:noFill/>
          <a:ln w="9525">
            <a:noFill/>
            <a:miter lim="800000"/>
            <a:headEnd/>
            <a:tailEnd/>
          </a:ln>
          <a:effectLst>
            <a:prstShdw prst="shdw17" dist="17961" dir="2700000">
              <a:schemeClr val="bg2"/>
            </a:prstShdw>
          </a:effectLst>
        </p:spPr>
        <p:txBody>
          <a:bodyPr wrap="square">
            <a:spAutoFit/>
          </a:bodyPr>
          <a:lstStyle/>
          <a:p>
            <a:pPr fontAlgn="auto">
              <a:spcBef>
                <a:spcPts val="0"/>
              </a:spcBef>
              <a:spcAft>
                <a:spcPts val="0"/>
              </a:spcAft>
              <a:defRPr/>
            </a:pP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Ya</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Allah …</a:t>
            </a:r>
          </a:p>
          <a:p>
            <a:pPr fontAlgn="auto">
              <a:spcBef>
                <a:spcPts val="0"/>
              </a:spcBef>
              <a:spcAft>
                <a:spcPts val="0"/>
              </a:spcAft>
              <a:defRPr/>
            </a:pP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Kami</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Telah</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Menzalimi</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Diri</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Kami</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Sendiri</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endParaRPr lang="en-US" sz="2800" b="1" dirty="0" smtClean="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endParaRPr>
          </a:p>
          <a:p>
            <a:pPr fontAlgn="auto">
              <a:spcBef>
                <a:spcPts val="0"/>
              </a:spcBef>
              <a:spcAft>
                <a:spcPts val="0"/>
              </a:spcAft>
              <a:defRPr/>
            </a:pPr>
            <a:r>
              <a:rPr lang="en-US" sz="2800" b="1" dirty="0" smtClean="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Dan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Sekiranya</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Engkau</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Tidak</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2800" b="1" dirty="0" err="1" smtClean="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Mengampunkan</a:t>
            </a:r>
            <a:r>
              <a:rPr lang="en-US" sz="2800" b="1" dirty="0" smtClean="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Kami</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Dan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Merahmati</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endParaRPr lang="en-US" sz="2800" b="1" dirty="0" smtClean="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endParaRPr>
          </a:p>
          <a:p>
            <a:pPr fontAlgn="auto">
              <a:spcBef>
                <a:spcPts val="0"/>
              </a:spcBef>
              <a:spcAft>
                <a:spcPts val="0"/>
              </a:spcAft>
              <a:defRPr/>
            </a:pPr>
            <a:r>
              <a:rPr lang="en-US" sz="2800" b="1" dirty="0" err="1" smtClean="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Kami</a:t>
            </a:r>
            <a:r>
              <a:rPr lang="en-US" sz="2800" b="1" dirty="0" smtClean="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Nescaya</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Kami</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Akan</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2800" b="1" dirty="0" err="1" smtClean="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Menjadi</a:t>
            </a:r>
            <a:endParaRPr lang="en-US" sz="2800" b="1" dirty="0" smtClean="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endParaRPr>
          </a:p>
          <a:p>
            <a:pPr fontAlgn="auto">
              <a:spcBef>
                <a:spcPts val="0"/>
              </a:spcBef>
              <a:spcAft>
                <a:spcPts val="0"/>
              </a:spcAft>
              <a:defRPr/>
            </a:pPr>
            <a:r>
              <a:rPr lang="en-US" sz="2800" b="1" dirty="0" smtClean="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Orang</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2800" b="1" dirty="0" smtClean="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Yang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Rugi</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a:t>
            </a:r>
          </a:p>
          <a:p>
            <a:pPr fontAlgn="auto">
              <a:spcBef>
                <a:spcPts val="0"/>
              </a:spcBef>
              <a:spcAft>
                <a:spcPts val="0"/>
              </a:spcAft>
              <a:defRPr/>
            </a:pPr>
            <a:r>
              <a:rPr lang="en-US" sz="2800" b="1" dirty="0" err="1" smtClean="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Ya</a:t>
            </a:r>
            <a:r>
              <a:rPr lang="en-US" sz="2800" b="1" dirty="0" smtClean="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Allah… </a:t>
            </a:r>
          </a:p>
          <a:p>
            <a:pPr fontAlgn="auto">
              <a:spcBef>
                <a:spcPts val="0"/>
              </a:spcBef>
              <a:spcAft>
                <a:spcPts val="0"/>
              </a:spcAft>
              <a:defRPr/>
            </a:pP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Kurniakanlah</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Kepada</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Kami</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Kebaikan</a:t>
            </a:r>
            <a:endPar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endParaRPr>
          </a:p>
          <a:p>
            <a:pPr fontAlgn="auto">
              <a:spcBef>
                <a:spcPts val="0"/>
              </a:spcBef>
              <a:spcAft>
                <a:spcPts val="0"/>
              </a:spcAft>
              <a:defRPr/>
            </a:pP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Di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Dunia</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Dan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Kebaikan</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Di </a:t>
            </a:r>
            <a:endParaRPr lang="en-US" sz="2800" b="1" dirty="0" smtClean="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endParaRPr>
          </a:p>
          <a:p>
            <a:pPr fontAlgn="auto">
              <a:spcBef>
                <a:spcPts val="0"/>
              </a:spcBef>
              <a:spcAft>
                <a:spcPts val="0"/>
              </a:spcAft>
              <a:defRPr/>
            </a:pPr>
            <a:r>
              <a:rPr lang="en-US" sz="2800" b="1" dirty="0" err="1" smtClean="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Akhirat</a:t>
            </a:r>
            <a:r>
              <a:rPr lang="en-US" sz="2800" b="1" dirty="0" smtClean="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Serta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Hindarilah</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Kami</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endParaRPr lang="en-US" sz="2800" b="1" dirty="0" smtClean="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endParaRPr>
          </a:p>
          <a:p>
            <a:pPr fontAlgn="auto">
              <a:spcBef>
                <a:spcPts val="0"/>
              </a:spcBef>
              <a:spcAft>
                <a:spcPts val="0"/>
              </a:spcAft>
              <a:defRPr/>
            </a:pPr>
            <a:r>
              <a:rPr lang="en-US" sz="2800" b="1" dirty="0" smtClean="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Dari </a:t>
            </a:r>
            <a:r>
              <a:rPr lang="en-US" sz="2800" b="1" dirty="0" err="1" smtClean="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Seksaan</a:t>
            </a:r>
            <a:r>
              <a:rPr lang="en-US" sz="2800" b="1" dirty="0" smtClean="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2800" b="1" dirty="0" err="1">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Neraka</a:t>
            </a:r>
            <a:r>
              <a:rPr lang="en-US" sz="2800" b="1" dirty="0">
                <a:ln w="6350">
                  <a:solidFill>
                    <a:schemeClr val="tx1"/>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a:t>
            </a:r>
          </a:p>
        </p:txBody>
      </p:sp>
      <p:sp>
        <p:nvSpPr>
          <p:cNvPr id="5" name="TextBox 4"/>
          <p:cNvSpPr txBox="1"/>
          <p:nvPr/>
        </p:nvSpPr>
        <p:spPr>
          <a:xfrm>
            <a:off x="304800" y="152400"/>
            <a:ext cx="1676400" cy="830997"/>
          </a:xfrm>
          <a:prstGeom prst="rect">
            <a:avLst/>
          </a:prstGeom>
          <a:noFill/>
        </p:spPr>
        <p:txBody>
          <a:bodyPr wrap="square">
            <a:spAutoFit/>
          </a:bodyPr>
          <a:lstStyle/>
          <a:p>
            <a:pPr fontAlgn="auto">
              <a:spcBef>
                <a:spcPts val="0"/>
              </a:spcBef>
              <a:spcAft>
                <a:spcPts val="0"/>
              </a:spcAft>
              <a:defRPr/>
            </a:pPr>
            <a:r>
              <a:rPr lang="en-US" sz="4800" b="1" u="sng" dirty="0" smtClean="0">
                <a:ln w="3175" cmpd="sng">
                  <a:solidFill>
                    <a:sysClr val="windowText" lastClr="000000"/>
                  </a:solidFill>
                  <a:prstDash val="solid"/>
                </a:ln>
                <a:solidFill>
                  <a:srgbClr val="FF0000"/>
                </a:solidFill>
                <a:effectLst>
                  <a:glow rad="228600">
                    <a:schemeClr val="bg1">
                      <a:alpha val="40000"/>
                    </a:schemeClr>
                  </a:glow>
                  <a:outerShdw blurRad="63500" dir="3600000" algn="tl" rotWithShape="0">
                    <a:srgbClr val="000000">
                      <a:alpha val="70000"/>
                    </a:srgbClr>
                  </a:outerShdw>
                </a:effectLst>
                <a:latin typeface="Algerian" pitchFamily="82" charset="0"/>
              </a:rPr>
              <a:t>DOA</a:t>
            </a:r>
            <a:endParaRPr lang="en-US" sz="4800" b="1" u="sng" dirty="0">
              <a:ln w="3175" cmpd="sng">
                <a:solidFill>
                  <a:sysClr val="windowText" lastClr="000000"/>
                </a:solidFill>
                <a:prstDash val="solid"/>
              </a:ln>
              <a:solidFill>
                <a:srgbClr val="FF0000"/>
              </a:solidFill>
              <a:effectLst>
                <a:glow rad="228600">
                  <a:schemeClr val="bg1">
                    <a:alpha val="40000"/>
                  </a:schemeClr>
                </a:glow>
                <a:outerShdw blurRad="63500" dir="3600000" algn="tl" rotWithShape="0">
                  <a:srgbClr val="000000">
                    <a:alpha val="70000"/>
                  </a:srgbClr>
                </a:outerShdw>
              </a:effectLst>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b="4603"/>
          <a:stretch>
            <a:fillRect/>
          </a:stretch>
        </p:blipFill>
        <p:spPr bwMode="auto">
          <a:xfrm>
            <a:off x="0" y="0"/>
            <a:ext cx="9144000" cy="6858000"/>
          </a:xfrm>
          <a:prstGeom prst="rect">
            <a:avLst/>
          </a:prstGeom>
          <a:noFill/>
          <a:ln w="9525">
            <a:noFill/>
            <a:miter lim="800000"/>
            <a:headEnd/>
            <a:tailEnd/>
          </a:ln>
          <a:effectLst/>
        </p:spPr>
      </p:pic>
      <p:sp>
        <p:nvSpPr>
          <p:cNvPr id="8" name="Rectangle 7"/>
          <p:cNvSpPr/>
          <p:nvPr/>
        </p:nvSpPr>
        <p:spPr>
          <a:xfrm>
            <a:off x="0" y="1642170"/>
            <a:ext cx="8843962" cy="3539430"/>
          </a:xfrm>
          <a:prstGeom prst="rect">
            <a:avLst/>
          </a:prstGeom>
        </p:spPr>
        <p:txBody>
          <a:bodyPr wrap="square">
            <a:spAutoFit/>
          </a:bodyPr>
          <a:lstStyle/>
          <a:p>
            <a:pPr algn="ctr" eaLnBrk="0" fontAlgn="auto" hangingPunct="0">
              <a:spcBef>
                <a:spcPts val="0"/>
              </a:spcBef>
              <a:spcAft>
                <a:spcPts val="0"/>
              </a:spcAft>
              <a:defRPr/>
            </a:pP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Sesungguhnya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menyuruh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berlaku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adil</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berbuat</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kebaikan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serta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memberi</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bantuan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kaum</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kerabat</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melarang</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daripada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melakukan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perbuatan-perbuatan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keji</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mungkar</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serta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kezaliman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Ia</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mengajar</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dengan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suruhan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laranganNYA</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ini</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supaya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mengambil</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peringatan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mematuhinya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p>
        </p:txBody>
      </p:sp>
      <p:sp>
        <p:nvSpPr>
          <p:cNvPr id="9" name="Rectangle 8"/>
          <p:cNvSpPr/>
          <p:nvPr/>
        </p:nvSpPr>
        <p:spPr>
          <a:xfrm>
            <a:off x="457200" y="228600"/>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err="1">
                <a:ln w="18415"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Allah….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b="4603"/>
          <a:stretch>
            <a:fillRect/>
          </a:stretch>
        </p:blipFill>
        <p:spPr bwMode="auto">
          <a:xfrm>
            <a:off x="0" y="0"/>
            <a:ext cx="9144000" cy="6858000"/>
          </a:xfrm>
          <a:prstGeom prst="rect">
            <a:avLst/>
          </a:prstGeom>
          <a:noFill/>
          <a:ln w="9525">
            <a:noFill/>
            <a:miter lim="800000"/>
            <a:headEnd/>
            <a:tailEnd/>
          </a:ln>
          <a:effectLst/>
        </p:spPr>
      </p:pic>
      <p:sp>
        <p:nvSpPr>
          <p:cNvPr id="5" name="Rectangle 4"/>
          <p:cNvSpPr>
            <a:spLocks noChangeArrowheads="1"/>
          </p:cNvSpPr>
          <p:nvPr/>
        </p:nvSpPr>
        <p:spPr bwMode="auto">
          <a:xfrm>
            <a:off x="0" y="890550"/>
            <a:ext cx="9144000" cy="5357850"/>
          </a:xfrm>
          <a:prstGeom prst="rect">
            <a:avLst/>
          </a:prstGeom>
          <a:noFill/>
          <a:ln w="76200" cmpd="tri">
            <a:noFill/>
            <a:miter lim="800000"/>
            <a:headEnd/>
            <a:tailEnd/>
          </a:ln>
        </p:spPr>
        <p:txBody>
          <a:bodyPr/>
          <a:lstStyle/>
          <a:p>
            <a:pPr marL="419100" indent="-382588" algn="ctr" eaLnBrk="0" fontAlgn="auto" hangingPunct="0">
              <a:lnSpc>
                <a:spcPct val="90000"/>
              </a:lnSpc>
              <a:spcBef>
                <a:spcPts val="0"/>
              </a:spcBef>
              <a:spcAft>
                <a:spcPts val="0"/>
              </a:spcAft>
              <a:defRPr/>
            </a:pPr>
            <a:r>
              <a:rPr lang="en-US" sz="2800" b="1" i="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marL="419100" indent="-382588" algn="ctr" eaLnBrk="0" fontAlgn="auto" hangingPunct="0">
              <a:lnSpc>
                <a:spcPct val="90000"/>
              </a:lnSpc>
              <a:spcBef>
                <a:spcPts val="0"/>
              </a:spcBef>
              <a:spcAft>
                <a:spcPts val="0"/>
              </a:spcAft>
              <a:defRPr/>
            </a:pP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Maka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Ingatlah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Yang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Maha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Agung</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Nescaya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Mengingatimu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Bersyukurlah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Di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Atas</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Nikmat-nikmatnya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Nescaya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Menambahkan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Lagi</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Nikmat</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Itu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Kepadamu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Pohonlah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Dari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Kelebihannya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Nescaya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Diberikannya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Kepadamu</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p>
          <a:p>
            <a:pPr marL="419100" indent="-382588" algn="ctr" eaLnBrk="0" fontAlgn="auto" hangingPunct="0">
              <a:lnSpc>
                <a:spcPct val="90000"/>
              </a:lnSpc>
              <a:spcBef>
                <a:spcPts val="0"/>
              </a:spcBef>
              <a:spcAft>
                <a:spcPts val="0"/>
              </a:spcAft>
              <a:defRPr/>
            </a:pP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Sesungguhnya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Mengingati</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Allah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Itu</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Lebih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Besar</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Faedah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Kesannya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Dan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Ingatlah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Allah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Mengetahui</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Apa</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p>
          <a:p>
            <a:pPr marL="419100" indent="-382588" algn="ctr" eaLnBrk="0" fontAlgn="auto" hangingPunct="0">
              <a:lnSpc>
                <a:spcPct val="90000"/>
              </a:lnSpc>
              <a:spcBef>
                <a:spcPts val="0"/>
              </a:spcBef>
              <a:spcAft>
                <a:spcPts val="0"/>
              </a:spcAft>
              <a:defRPr/>
            </a:pP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Kerjakan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srcRect l="3397" t="1587" r="2600" b="6349"/>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14348" y="428604"/>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ectangle 2"/>
          <p:cNvSpPr/>
          <p:nvPr/>
        </p:nvSpPr>
        <p:spPr>
          <a:xfrm>
            <a:off x="214314" y="1785926"/>
            <a:ext cx="9144000" cy="1569660"/>
          </a:xfrm>
          <a:prstGeom prst="rect">
            <a:avLst/>
          </a:prstGeom>
          <a:solidFill>
            <a:srgbClr val="002060">
              <a:alpha val="75000"/>
            </a:srgb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فَيَآ أَيُّهَا الْمُؤْمِنُوْنَ، اتَّقُوْا اللهَ وَأَطِيْعُوْهُ لَعَلَّكُمْ تَفَوْزُوْنَ بِالنَّجَاحِ وَالْفَلاَحِ فِيْ الدُّنْيَا وَالْجَنَّةِ فِي الآخِرَةِ.</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TextBox 3"/>
          <p:cNvSpPr txBox="1"/>
          <p:nvPr/>
        </p:nvSpPr>
        <p:spPr>
          <a:xfrm>
            <a:off x="419096" y="4113448"/>
            <a:ext cx="8724904" cy="1815882"/>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beriman</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taatilah</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Moga-moga</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cemerlang</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n-US" sz="2800" b="1" dirty="0" smtClean="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srgbClr val="C00000"/>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571472" y="3371856"/>
            <a:ext cx="3271854" cy="1200152"/>
          </a:xfrm>
          <a:prstGeom prst="rect">
            <a:avLst/>
          </a:prstGeom>
          <a:solidFill>
            <a:srgbClr val="00B050"/>
          </a:solidFill>
          <a:ln w="57150">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Laksana</a:t>
            </a:r>
            <a:r>
              <a:rPr lang="en-US" sz="2400" dirty="0"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Perintah</a:t>
            </a:r>
            <a:r>
              <a:rPr lang="en-US" sz="2400" dirty="0"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 Allah</a:t>
            </a:r>
            <a:endParaRPr lang="ms-MY" sz="2400" dirty="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5229236" y="3371856"/>
            <a:ext cx="3200416" cy="1200152"/>
          </a:xfrm>
          <a:prstGeom prst="rect">
            <a:avLst/>
          </a:prstGeom>
          <a:solidFill>
            <a:srgbClr val="00B050"/>
          </a:solidFill>
          <a:ln w="57150">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Hindarkan</a:t>
            </a:r>
            <a:r>
              <a:rPr lang="en-US" sz="2400" dirty="0"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 Dari  </a:t>
            </a:r>
            <a:r>
              <a:rPr lang="en-US" sz="2400"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Apa</a:t>
            </a:r>
            <a:r>
              <a:rPr lang="en-US" sz="2400" dirty="0"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Dibenci</a:t>
            </a:r>
            <a:r>
              <a:rPr lang="en-US" sz="2400" dirty="0"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 Allah</a:t>
            </a:r>
            <a:endParaRPr lang="ms-MY" sz="2400" dirty="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endParaRPr>
          </a:p>
        </p:txBody>
      </p:sp>
      <p:sp>
        <p:nvSpPr>
          <p:cNvPr id="7" name="Up Arrow Callout 6"/>
          <p:cNvSpPr/>
          <p:nvPr/>
        </p:nvSpPr>
        <p:spPr>
          <a:xfrm>
            <a:off x="1071538" y="2786058"/>
            <a:ext cx="6929486" cy="4000528"/>
          </a:xfrm>
          <a:prstGeom prst="upArrowCallout">
            <a:avLst>
              <a:gd name="adj1" fmla="val 15919"/>
              <a:gd name="adj2" fmla="val 14076"/>
              <a:gd name="adj3" fmla="val 25000"/>
              <a:gd name="adj4" fmla="val 49125"/>
            </a:avLst>
          </a:prstGeom>
          <a:solidFill>
            <a:srgbClr val="7030A0"/>
          </a:solidFill>
          <a:ln w="57150">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Murnikan</a:t>
            </a:r>
            <a:r>
              <a:rPr lang="en-US" sz="2800" dirty="0"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taqwa</a:t>
            </a:r>
            <a:r>
              <a:rPr lang="en-US" sz="2800" dirty="0"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dengan</a:t>
            </a:r>
            <a:r>
              <a:rPr lang="en-US" sz="2800" dirty="0"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mengerjakan</a:t>
            </a:r>
            <a:r>
              <a:rPr lang="en-US" sz="2800" dirty="0"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perkara</a:t>
            </a:r>
            <a:r>
              <a:rPr lang="en-US" sz="2800" dirty="0"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sunat</a:t>
            </a:r>
            <a:r>
              <a:rPr lang="en-US" sz="2800" dirty="0"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dan</a:t>
            </a:r>
            <a:r>
              <a:rPr lang="en-US" sz="2800" dirty="0"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jauhi</a:t>
            </a:r>
            <a:r>
              <a:rPr lang="en-US" sz="2800" dirty="0"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makruh</a:t>
            </a:r>
            <a:endParaRPr lang="ms-MY" sz="2800" dirty="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endParaRPr>
          </a:p>
        </p:txBody>
      </p:sp>
      <p:sp>
        <p:nvSpPr>
          <p:cNvPr id="8" name="Curved Right Arrow 7"/>
          <p:cNvSpPr/>
          <p:nvPr/>
        </p:nvSpPr>
        <p:spPr>
          <a:xfrm rot="2590434">
            <a:off x="1665610" y="1117361"/>
            <a:ext cx="1220948" cy="2219590"/>
          </a:xfrm>
          <a:prstGeom prst="curvedRightArrow">
            <a:avLst/>
          </a:prstGeom>
          <a:solidFill>
            <a:srgbClr val="FFFF00"/>
          </a:solidFill>
          <a:ln w="57150">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9" name="Curved Right Arrow 8"/>
          <p:cNvSpPr/>
          <p:nvPr/>
        </p:nvSpPr>
        <p:spPr>
          <a:xfrm rot="19009566" flipH="1">
            <a:off x="5951890" y="1117361"/>
            <a:ext cx="1220948" cy="2219590"/>
          </a:xfrm>
          <a:prstGeom prst="curvedRightArrow">
            <a:avLst/>
          </a:prstGeom>
          <a:solidFill>
            <a:srgbClr val="FFFF00"/>
          </a:solidFill>
          <a:ln w="57150">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4" name="Rounded Rectangle 3"/>
          <p:cNvSpPr/>
          <p:nvPr/>
        </p:nvSpPr>
        <p:spPr>
          <a:xfrm>
            <a:off x="2857488" y="1357298"/>
            <a:ext cx="3143272" cy="1214446"/>
          </a:xfrm>
          <a:prstGeom prst="roundRect">
            <a:avLst/>
          </a:prstGeom>
          <a:solidFill>
            <a:srgbClr val="FF0000"/>
          </a:solidFill>
          <a:ln w="57150">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Bertaqwalah</a:t>
            </a:r>
            <a:r>
              <a:rPr lang="en-US" sz="2400" dirty="0"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rPr>
              <a:t> Allah</a:t>
            </a:r>
            <a:endParaRPr lang="ms-MY" sz="2400" dirty="0">
              <a:ln>
                <a:solidFill>
                  <a:schemeClr val="bg1"/>
                </a:solidFill>
              </a:ln>
              <a:effectLst>
                <a:glow rad="101600">
                  <a:schemeClr val="bg1">
                    <a:alpha val="60000"/>
                  </a:schemeClr>
                </a:glow>
                <a:outerShdw blurRad="38100" dist="38100" dir="2700000" algn="tl">
                  <a:srgbClr val="000000">
                    <a:alpha val="43137"/>
                  </a:srgbClr>
                </a:outerShdw>
              </a:effectLst>
              <a:latin typeface="Arial Black" pitchFamily="34" charset="0"/>
            </a:endParaRPr>
          </a:p>
        </p:txBody>
      </p:sp>
      <p:sp>
        <p:nvSpPr>
          <p:cNvPr id="10" name="Rectangle 9"/>
          <p:cNvSpPr/>
          <p:nvPr/>
        </p:nvSpPr>
        <p:spPr>
          <a:xfrm>
            <a:off x="500034" y="425215"/>
            <a:ext cx="7643866"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cs typeface="+mn-cs"/>
              </a:rPr>
              <a:t>Pesanan</a:t>
            </a:r>
            <a:r>
              <a:rPr lang="en-US" sz="3600" dirty="0" smtClean="0">
                <a:ln>
                  <a:solidFill>
                    <a:sysClr val="windowText" lastClr="000000"/>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cs typeface="+mn-cs"/>
              </a:rPr>
              <a:t>Taqwa</a:t>
            </a:r>
            <a:endParaRPr lang="en-US" sz="3600" dirty="0">
              <a:ln>
                <a:solidFill>
                  <a:sysClr val="windowText" lastClr="000000"/>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85720" y="357166"/>
            <a:ext cx="7643866"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Sebalik</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Kepentingan</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40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Taqwa</a:t>
            </a:r>
            <a:endParaRPr lang="ms-MY" sz="36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Diagonal Corner Rectangle 5"/>
          <p:cNvSpPr/>
          <p:nvPr/>
        </p:nvSpPr>
        <p:spPr>
          <a:xfrm>
            <a:off x="2000232" y="1758448"/>
            <a:ext cx="6786610" cy="1500199"/>
          </a:xfrm>
          <a:prstGeom prst="snip2DiagRect">
            <a:avLst/>
          </a:prstGeom>
          <a:solidFill>
            <a:srgbClr val="002060"/>
          </a:solidFill>
          <a:ln w="76200">
            <a:solidFill>
              <a:schemeClr val="bg1"/>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effectLst>
                <a:latin typeface="Arial Black" pitchFamily="34" charset="0"/>
              </a:rPr>
              <a:t>Seruan</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Taqwa</a:t>
            </a:r>
            <a:r>
              <a:rPr lang="en-US" sz="2800" dirty="0" smtClean="0">
                <a:ln>
                  <a:solidFill>
                    <a:schemeClr val="tx1"/>
                  </a:solidFill>
                </a:ln>
                <a:effectLst>
                  <a:glow rad="101600">
                    <a:schemeClr val="tx1">
                      <a:alpha val="60000"/>
                    </a:schemeClr>
                  </a:glow>
                </a:effectLst>
                <a:latin typeface="Arial Black" pitchFamily="34" charset="0"/>
              </a:rPr>
              <a:t> Di </a:t>
            </a:r>
            <a:r>
              <a:rPr lang="en-US" sz="2800" dirty="0" err="1" smtClean="0">
                <a:ln>
                  <a:solidFill>
                    <a:schemeClr val="tx1"/>
                  </a:solidFill>
                </a:ln>
                <a:effectLst>
                  <a:glow rad="101600">
                    <a:schemeClr val="tx1">
                      <a:alpha val="60000"/>
                    </a:schemeClr>
                  </a:glow>
                </a:effectLst>
                <a:latin typeface="Arial Black" pitchFamily="34" charset="0"/>
              </a:rPr>
              <a:t>Seru</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Ketika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Menghadiri</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Solat</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Jumaat</a:t>
            </a:r>
            <a:endParaRPr lang="ms-MY" sz="2800" dirty="0">
              <a:ln>
                <a:solidFill>
                  <a:schemeClr val="tx1"/>
                </a:solidFill>
              </a:ln>
              <a:effectLst>
                <a:glow rad="101600">
                  <a:schemeClr val="tx1">
                    <a:alpha val="60000"/>
                  </a:schemeClr>
                </a:glow>
              </a:effectLst>
              <a:latin typeface="Arial Black" pitchFamily="34" charset="0"/>
            </a:endParaRPr>
          </a:p>
        </p:txBody>
      </p:sp>
      <p:sp>
        <p:nvSpPr>
          <p:cNvPr id="7" name="Snip Diagonal Corner Rectangle 6"/>
          <p:cNvSpPr/>
          <p:nvPr/>
        </p:nvSpPr>
        <p:spPr>
          <a:xfrm>
            <a:off x="714348" y="3544399"/>
            <a:ext cx="6786610" cy="1384799"/>
          </a:xfrm>
          <a:prstGeom prst="snip2DiagRect">
            <a:avLst/>
          </a:prstGeom>
          <a:solidFill>
            <a:srgbClr val="FF0000"/>
          </a:solidFill>
          <a:ln w="76200">
            <a:solidFill>
              <a:schemeClr val="bg1"/>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effectLst>
                <a:latin typeface="Arial Black" pitchFamily="34" charset="0"/>
              </a:rPr>
              <a:t>Taqwa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adalah</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fardhu</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ain</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kepada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lelaki</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dan</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perempuan</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muslim</a:t>
            </a:r>
            <a:r>
              <a:rPr lang="en-US" sz="2800" dirty="0">
                <a:ln>
                  <a:solidFill>
                    <a:schemeClr val="tx1"/>
                  </a:solidFill>
                </a:ln>
                <a:effectLst>
                  <a:glow rad="101600">
                    <a:schemeClr val="tx1">
                      <a:alpha val="60000"/>
                    </a:schemeClr>
                  </a:glow>
                </a:effectLst>
                <a:latin typeface="Arial Black" pitchFamily="34" charset="0"/>
              </a:rPr>
              <a:t>.</a:t>
            </a:r>
            <a:endParaRPr lang="ms-MY" sz="2800" dirty="0">
              <a:ln>
                <a:solidFill>
                  <a:schemeClr val="tx1"/>
                </a:solidFill>
              </a:ln>
              <a:effectLst>
                <a:glow rad="101600">
                  <a:schemeClr val="tx1">
                    <a:alpha val="60000"/>
                  </a:schemeClr>
                </a:glow>
              </a:effectLst>
              <a:latin typeface="Arial Black" pitchFamily="34" charset="0"/>
            </a:endParaRPr>
          </a:p>
        </p:txBody>
      </p:sp>
      <p:sp>
        <p:nvSpPr>
          <p:cNvPr id="8" name="Snip Diagonal Corner Rectangle 7"/>
          <p:cNvSpPr/>
          <p:nvPr/>
        </p:nvSpPr>
        <p:spPr>
          <a:xfrm>
            <a:off x="2071670" y="5187473"/>
            <a:ext cx="6786610" cy="1384799"/>
          </a:xfrm>
          <a:prstGeom prst="snip2DiagRect">
            <a:avLst/>
          </a:prstGeom>
          <a:solidFill>
            <a:srgbClr val="FFFF00"/>
          </a:solidFill>
          <a:ln w="76200">
            <a:solidFill>
              <a:schemeClr val="bg1"/>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effectLst>
                <a:latin typeface="Arial Black" pitchFamily="34" charset="0"/>
              </a:rPr>
              <a:t>Taqwa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juga</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adalah</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iltizam</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dengan</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ajaran</a:t>
            </a:r>
            <a:r>
              <a:rPr lang="en-US" sz="2800" dirty="0" smtClean="0">
                <a:ln>
                  <a:solidFill>
                    <a:schemeClr val="tx1"/>
                  </a:solidFill>
                </a:ln>
                <a:effectLst>
                  <a:glow rad="101600">
                    <a:schemeClr val="tx1">
                      <a:alpha val="60000"/>
                    </a:schemeClr>
                  </a:glow>
                </a:effectLst>
                <a:latin typeface="Arial Black" pitchFamily="34" charset="0"/>
              </a:rPr>
              <a:t> </a:t>
            </a:r>
            <a:r>
              <a:rPr lang="en-US" sz="2800" dirty="0" smtClean="0">
                <a:ln>
                  <a:solidFill>
                    <a:schemeClr val="tx1"/>
                  </a:solidFill>
                </a:ln>
                <a:effectLst>
                  <a:glow rad="101600">
                    <a:schemeClr val="tx1">
                      <a:alpha val="60000"/>
                    </a:schemeClr>
                  </a:glow>
                </a:effectLst>
                <a:latin typeface="Arial Black" pitchFamily="34" charset="0"/>
              </a:rPr>
              <a:t>Allah</a:t>
            </a:r>
            <a:endParaRPr lang="ms-MY" sz="2800" dirty="0">
              <a:ln>
                <a:solidFill>
                  <a:schemeClr val="tx1"/>
                </a:solidFill>
              </a:ln>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928662" y="357166"/>
            <a:ext cx="6929486"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Sisi</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Salafussoleh</a:t>
            </a:r>
            <a:endParaRPr lang="ms-MY" sz="4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642910" y="1603236"/>
            <a:ext cx="7786742" cy="1938992"/>
          </a:xfrm>
          <a:prstGeom prst="rect">
            <a:avLst/>
          </a:prstGeom>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يُطَاعَ اللهَ فَلاَ يُعْصَى، وَيُذْكَرَ فَلاَ يُنْسَى، وَيُشْكَرَ فَلاَ يُكْفَرَ.	</a:t>
            </a:r>
            <a:endParaRPr lang="ms-MY"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TextBox 5"/>
          <p:cNvSpPr txBox="1"/>
          <p:nvPr/>
        </p:nvSpPr>
        <p:spPr>
          <a:xfrm>
            <a:off x="214282" y="3786190"/>
            <a:ext cx="8643998" cy="2554545"/>
          </a:xfrm>
          <a:prstGeom prst="rect">
            <a:avLst/>
          </a:prstGeom>
          <a:noFill/>
          <a:ln w="57150">
            <a:noFill/>
          </a:ln>
        </p:spPr>
        <p:txBody>
          <a:bodyPr wrap="square">
            <a:spAutoFit/>
          </a:bodyPr>
          <a:lstStyle/>
          <a:p>
            <a:pPr algn="ctr" fontAlgn="auto">
              <a:spcBef>
                <a:spcPts val="0"/>
              </a:spcBef>
              <a:spcAft>
                <a:spcPts val="0"/>
              </a:spcAft>
              <a:defRPr/>
            </a:pPr>
            <a:r>
              <a:rPr lang="en-US" sz="4000" b="1" dirty="0" smtClean="0">
                <a:ln w="9525" cmpd="sng">
                  <a:solidFill>
                    <a:srgbClr val="FF0000"/>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a:t>
            </a:r>
            <a:r>
              <a:rPr lang="en-US" sz="4000" b="1" dirty="0" err="1" smtClean="0">
                <a:ln w="9525" cmpd="sng">
                  <a:solidFill>
                    <a:srgbClr val="FF0000"/>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Ditaati</a:t>
            </a:r>
            <a:r>
              <a:rPr lang="en-US" sz="4000" b="1" dirty="0" smtClean="0">
                <a:ln w="9525" cmpd="sng">
                  <a:solidFill>
                    <a:srgbClr val="FF0000"/>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b="1" dirty="0" err="1" smtClean="0">
                <a:ln w="9525" cmpd="sng">
                  <a:solidFill>
                    <a:srgbClr val="FF0000"/>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tidak</a:t>
            </a:r>
            <a:r>
              <a:rPr lang="en-US" sz="4000" b="1" dirty="0" smtClean="0">
                <a:ln w="9525" cmpd="sng">
                  <a:solidFill>
                    <a:srgbClr val="FF0000"/>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b="1" dirty="0" err="1" smtClean="0">
                <a:ln w="9525" cmpd="sng">
                  <a:solidFill>
                    <a:srgbClr val="FF0000"/>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diderhakai</a:t>
            </a:r>
            <a:r>
              <a:rPr lang="en-US" sz="4000" b="1" dirty="0" smtClean="0">
                <a:ln w="9525" cmpd="sng">
                  <a:solidFill>
                    <a:srgbClr val="FF0000"/>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4000" b="1" dirty="0" err="1" smtClean="0">
                <a:ln w="9525" cmpd="sng">
                  <a:solidFill>
                    <a:srgbClr val="FF0000"/>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diingati</a:t>
            </a:r>
            <a:r>
              <a:rPr lang="en-US" sz="4000" b="1" dirty="0" smtClean="0">
                <a:ln w="9525" cmpd="sng">
                  <a:solidFill>
                    <a:srgbClr val="FF0000"/>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b="1" dirty="0" err="1" smtClean="0">
                <a:ln w="9525" cmpd="sng">
                  <a:solidFill>
                    <a:srgbClr val="FF0000"/>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tidak</a:t>
            </a:r>
            <a:r>
              <a:rPr lang="en-US" sz="4000" b="1" dirty="0" smtClean="0">
                <a:ln w="9525" cmpd="sng">
                  <a:solidFill>
                    <a:srgbClr val="FF0000"/>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b="1" dirty="0" err="1" smtClean="0">
                <a:ln w="9525" cmpd="sng">
                  <a:solidFill>
                    <a:srgbClr val="FF0000"/>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dilupai</a:t>
            </a:r>
            <a:r>
              <a:rPr lang="en-US" sz="4000" b="1" dirty="0" smtClean="0">
                <a:ln w="9525" cmpd="sng">
                  <a:solidFill>
                    <a:srgbClr val="FF0000"/>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4000" b="1" dirty="0" err="1" smtClean="0">
                <a:ln w="9525" cmpd="sng">
                  <a:solidFill>
                    <a:srgbClr val="FF0000"/>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disyukuri</a:t>
            </a:r>
            <a:r>
              <a:rPr lang="en-US" sz="4000" b="1" dirty="0" smtClean="0">
                <a:ln w="9525" cmpd="sng">
                  <a:solidFill>
                    <a:srgbClr val="FF0000"/>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b="1" dirty="0" err="1" smtClean="0">
                <a:ln w="9525" cmpd="sng">
                  <a:solidFill>
                    <a:srgbClr val="FF0000"/>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tidak</a:t>
            </a:r>
            <a:r>
              <a:rPr lang="en-US" sz="4000" b="1" dirty="0" smtClean="0">
                <a:ln w="9525" cmpd="sng">
                  <a:solidFill>
                    <a:srgbClr val="FF0000"/>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b="1" dirty="0" err="1" smtClean="0">
                <a:ln w="9525" cmpd="sng">
                  <a:solidFill>
                    <a:srgbClr val="FF0000"/>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diderhakai</a:t>
            </a:r>
            <a:r>
              <a:rPr lang="en-US" sz="4000" b="1" dirty="0" smtClean="0">
                <a:ln w="9525" cmpd="sng">
                  <a:solidFill>
                    <a:srgbClr val="FF0000"/>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4000" b="1" dirty="0">
              <a:ln w="9525" cmpd="sng">
                <a:solidFill>
                  <a:srgbClr val="FF0000"/>
                </a:solidFill>
                <a:prstDash val="solid"/>
              </a:ln>
              <a:solidFill>
                <a:srgbClr val="FFFFFF"/>
              </a:solidFill>
              <a:effectLst>
                <a:glow rad="1397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14414" y="357166"/>
            <a:ext cx="6643734"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Laksanakan</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Penuh</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Berhemat</a:t>
            </a:r>
            <a:r>
              <a:rPr lang="en-US"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8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Kesedaran</a:t>
            </a:r>
            <a:endParaRPr lang="ms-MY" sz="36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Diagonal Corner Rectangle 4"/>
          <p:cNvSpPr/>
          <p:nvPr/>
        </p:nvSpPr>
        <p:spPr>
          <a:xfrm>
            <a:off x="785786" y="1714488"/>
            <a:ext cx="7643866" cy="985838"/>
          </a:xfrm>
          <a:prstGeom prst="snip2DiagRect">
            <a:avLst/>
          </a:prstGeom>
          <a:solidFill>
            <a:srgbClr val="7030A0"/>
          </a:solidFill>
          <a:ln w="7620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kaitkan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semua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aktiviti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bidang</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Diagonal Corner Rectangle 5"/>
          <p:cNvSpPr/>
          <p:nvPr/>
        </p:nvSpPr>
        <p:spPr>
          <a:xfrm>
            <a:off x="785786" y="2871790"/>
            <a:ext cx="7643866" cy="985838"/>
          </a:xfrm>
          <a:prstGeom prst="snip2DiagRect">
            <a:avLst/>
          </a:prstGeom>
          <a:solidFill>
            <a:schemeClr val="tx1">
              <a:lumMod val="95000"/>
              <a:lumOff val="5000"/>
            </a:schemeClr>
          </a:solidFill>
          <a:ln w="7620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Mengaitkan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khusus</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sahaja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fahaman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salah</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nip Diagonal Corner Rectangle 6"/>
          <p:cNvSpPr/>
          <p:nvPr/>
        </p:nvSpPr>
        <p:spPr>
          <a:xfrm>
            <a:off x="785786" y="4014798"/>
            <a:ext cx="7643866" cy="985838"/>
          </a:xfrm>
          <a:prstGeom prst="snip2DiagRect">
            <a:avLst/>
          </a:prstGeom>
          <a:solidFill>
            <a:srgbClr val="7030A0"/>
          </a:solidFill>
          <a:ln w="7620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terpenjara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institusi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berjenama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agama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sahaja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nip Diagonal Corner Rectangle 7"/>
          <p:cNvSpPr/>
          <p:nvPr/>
        </p:nvSpPr>
        <p:spPr>
          <a:xfrm>
            <a:off x="785786" y="5157806"/>
            <a:ext cx="7643866" cy="1271590"/>
          </a:xfrm>
          <a:prstGeom prst="snip2DiagRect">
            <a:avLst/>
          </a:prstGeom>
          <a:solidFill>
            <a:schemeClr val="tx1"/>
          </a:solidFill>
          <a:ln w="7620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mana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sahaja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berada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samaada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pasar</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rumah</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tempat</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hiburan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dll</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1592</Words>
  <Application>Microsoft Office PowerPoint</Application>
  <PresentationFormat>On-screen Show (4:3)</PresentationFormat>
  <Paragraphs>203</Paragraphs>
  <Slides>45</Slides>
  <Notes>1</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Office Theme</vt:lpstr>
      <vt:lpstr>Flow</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UZTAZ AIZI</dc:creator>
  <cp:lastModifiedBy>User</cp:lastModifiedBy>
  <cp:revision>49</cp:revision>
  <dcterms:created xsi:type="dcterms:W3CDTF">2011-01-12T14:33:04Z</dcterms:created>
  <dcterms:modified xsi:type="dcterms:W3CDTF">2011-01-13T05:19:27Z</dcterms:modified>
</cp:coreProperties>
</file>